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03" r:id="rId5"/>
  </p:sldMasterIdLst>
  <p:notesMasterIdLst>
    <p:notesMasterId r:id="rId16"/>
  </p:notesMasterIdLst>
  <p:handoutMasterIdLst>
    <p:handoutMasterId r:id="rId17"/>
  </p:handoutMasterIdLst>
  <p:sldIdLst>
    <p:sldId id="8955" r:id="rId6"/>
    <p:sldId id="8943" r:id="rId7"/>
    <p:sldId id="8956" r:id="rId8"/>
    <p:sldId id="8944" r:id="rId9"/>
    <p:sldId id="350" r:id="rId10"/>
    <p:sldId id="8949" r:id="rId11"/>
    <p:sldId id="8951" r:id="rId12"/>
    <p:sldId id="8945" r:id="rId13"/>
    <p:sldId id="8952" r:id="rId14"/>
    <p:sldId id="8953"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F Deans Meeting Nov 2022" id="{4A9BAA07-F5B9-4A92-86D6-C9C9338F638D}">
          <p14:sldIdLst>
            <p14:sldId id="8955"/>
            <p14:sldId id="8943"/>
            <p14:sldId id="8956"/>
            <p14:sldId id="8944"/>
            <p14:sldId id="350"/>
            <p14:sldId id="8949"/>
            <p14:sldId id="8951"/>
            <p14:sldId id="8945"/>
            <p14:sldId id="8952"/>
            <p14:sldId id="89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85B21D-9E9A-C869-94AA-A34968AD26EE}" name="Boghosian, Robert" initials="BR" userId="S::rboghosian@deloitte.com::a284c326-7b09-4a0d-ada1-18dffe3d09b5" providerId="AD"/>
  <p188:author id="{95A5A924-B2BC-0438-F9EC-924CB9102A62}" name="Dula, Stacey" initials="DS" userId="S::sdula@deloitte.com::0e20bb5b-c1b4-4e23-87fe-c679cbdb3404" providerId="AD"/>
  <p188:author id="{B4BAAF37-DC58-4FAA-100F-40646E99339C}" name="Kim, Esther S" initials="KES" userId="S::estkim@deloitte.com::0a8cbbea-99a3-4661-9dd8-e4aca6bd5b56" providerId="AD"/>
  <p188:author id="{B4EBAF6D-D563-5FE4-BA14-AF512F786191}" name="O'Shea, Kevin" initials="OK" userId="S::keoshea@deloitte.com::8d799042-8530-49dc-a211-c1b050cb8e49" providerId="AD"/>
  <p188:author id="{0C49547E-CF21-A688-820A-8F7387D3F1B0}" name="Ivory, Kristen" initials="IK" userId="S::kivory@deloitte.com::bede23c3-0eff-431d-8144-32686e40e93d" providerId="AD"/>
  <p188:author id="{805A4C81-4850-D248-52F1-BB9CAA50A060}" name="Kemp, James" initials="KJ" userId="S::jamkemp@deloitte.com::4172afd4-9bb4-47db-96d3-ff962040b7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ff, Morgan" initials="RM" lastIdx="2" clrIdx="0">
    <p:extLst>
      <p:ext uri="{19B8F6BF-5375-455C-9EA6-DF929625EA0E}">
        <p15:presenceInfo xmlns:p15="http://schemas.microsoft.com/office/powerpoint/2012/main" userId="S::moruff@deloitte.com::116993cd-4154-49c1-bd2a-90e6ca41a57c" providerId="AD"/>
      </p:ext>
    </p:extLst>
  </p:cmAuthor>
  <p:cmAuthor id="2" name="Ivory, Kristen" initials="IK" lastIdx="2" clrIdx="1">
    <p:extLst>
      <p:ext uri="{19B8F6BF-5375-455C-9EA6-DF929625EA0E}">
        <p15:presenceInfo xmlns:p15="http://schemas.microsoft.com/office/powerpoint/2012/main" userId="S::kivory@deloitte.com::bede23c3-0eff-431d-8144-32686e40e9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A5"/>
    <a:srgbClr val="4B2E83"/>
    <a:srgbClr val="E57200"/>
    <a:srgbClr val="E9EBF5"/>
    <a:srgbClr val="CFD5EA"/>
    <a:srgbClr val="FF0000"/>
    <a:srgbClr val="F2F2F2"/>
    <a:srgbClr val="22884C"/>
    <a:srgbClr val="7DDFA5"/>
    <a:srgbClr val="FA4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67" autoAdjust="0"/>
    <p:restoredTop sz="80779" autoAdjust="0"/>
  </p:normalViewPr>
  <p:slideViewPr>
    <p:cSldViewPr snapToGrid="0">
      <p:cViewPr varScale="1">
        <p:scale>
          <a:sx n="88" d="100"/>
          <a:sy n="88" d="100"/>
        </p:scale>
        <p:origin x="660"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D6897A-56D7-4ACA-8860-32A9EF8C16F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F579F31-2388-46ED-AB26-9EB5603B2D6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33285C-38C4-4B19-BB7A-106B0CBF49F4}" type="datetimeFigureOut">
              <a:rPr lang="en-US" smtClean="0"/>
              <a:t>12/15/2022</a:t>
            </a:fld>
            <a:endParaRPr lang="en-US"/>
          </a:p>
        </p:txBody>
      </p:sp>
      <p:sp>
        <p:nvSpPr>
          <p:cNvPr id="4" name="Footer Placeholder 3">
            <a:extLst>
              <a:ext uri="{FF2B5EF4-FFF2-40B4-BE49-F238E27FC236}">
                <a16:creationId xmlns:a16="http://schemas.microsoft.com/office/drawing/2014/main" id="{725CD792-296A-4B7E-86A0-72FC180AA17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B84BE6-4918-4747-B498-18D8322C8D9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0C0028-F588-46C7-8BBD-5855CDD18DB6}" type="slidenum">
              <a:rPr lang="en-US" smtClean="0"/>
              <a:t>‹#›</a:t>
            </a:fld>
            <a:endParaRPr lang="en-US"/>
          </a:p>
        </p:txBody>
      </p:sp>
    </p:spTree>
    <p:extLst>
      <p:ext uri="{BB962C8B-B14F-4D97-AF65-F5344CB8AC3E}">
        <p14:creationId xmlns:p14="http://schemas.microsoft.com/office/powerpoint/2010/main" val="880061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ACCE9ED-23A3-49E2-A37D-E9D03DEA894E}" type="datetimeFigureOut">
              <a:rPr lang="en-US" smtClean="0"/>
              <a:t>12/15/2022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6C28C4D-81CB-4954-8C95-18F6A10FB745}" type="slidenum">
              <a:rPr lang="en-US" smtClean="0"/>
              <a:t>‹#›</a:t>
            </a:fld>
            <a:endParaRPr lang="en-US"/>
          </a:p>
        </p:txBody>
      </p:sp>
    </p:spTree>
    <p:extLst>
      <p:ext uri="{BB962C8B-B14F-4D97-AF65-F5344CB8AC3E}">
        <p14:creationId xmlns:p14="http://schemas.microsoft.com/office/powerpoint/2010/main" val="192717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28C4D-81CB-4954-8C95-18F6A10FB745}" type="slidenum">
              <a:rPr lang="en-US" smtClean="0"/>
              <a:t>7</a:t>
            </a:fld>
            <a:endParaRPr lang="en-US"/>
          </a:p>
        </p:txBody>
      </p:sp>
    </p:spTree>
    <p:extLst>
      <p:ext uri="{BB962C8B-B14F-4D97-AF65-F5344CB8AC3E}">
        <p14:creationId xmlns:p14="http://schemas.microsoft.com/office/powerpoint/2010/main" val="267175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28C4D-81CB-4954-8C95-18F6A10FB745}" type="slidenum">
              <a:rPr lang="en-US" smtClean="0"/>
              <a:t>9</a:t>
            </a:fld>
            <a:endParaRPr lang="en-US"/>
          </a:p>
        </p:txBody>
      </p:sp>
    </p:spTree>
    <p:extLst>
      <p:ext uri="{BB962C8B-B14F-4D97-AF65-F5344CB8AC3E}">
        <p14:creationId xmlns:p14="http://schemas.microsoft.com/office/powerpoint/2010/main" val="34419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28C4D-81CB-4954-8C95-18F6A10FB745}" type="slidenum">
              <a:rPr lang="en-US" smtClean="0"/>
              <a:t>10</a:t>
            </a:fld>
            <a:endParaRPr lang="en-US"/>
          </a:p>
        </p:txBody>
      </p:sp>
    </p:spTree>
    <p:extLst>
      <p:ext uri="{BB962C8B-B14F-4D97-AF65-F5344CB8AC3E}">
        <p14:creationId xmlns:p14="http://schemas.microsoft.com/office/powerpoint/2010/main" val="3620416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le-Streamline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830AB5F-E899-994A-A744-38255A86205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630422"/>
          </a:xfrm>
          <a:prstGeom prst="rect">
            <a:avLst/>
          </a:prstGeom>
        </p:spPr>
      </p:pic>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6414079" y="508420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spTree>
    <p:extLst>
      <p:ext uri="{BB962C8B-B14F-4D97-AF65-F5344CB8AC3E}">
        <p14:creationId xmlns:p14="http://schemas.microsoft.com/office/powerpoint/2010/main" val="301338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01458B"/>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dirty="0"/>
              <a:t>Click to add add attribution here</a:t>
            </a:r>
          </a:p>
        </p:txBody>
      </p:sp>
    </p:spTree>
    <p:extLst>
      <p:ext uri="{BB962C8B-B14F-4D97-AF65-F5344CB8AC3E}">
        <p14:creationId xmlns:p14="http://schemas.microsoft.com/office/powerpoint/2010/main" val="70637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spTree>
    <p:extLst>
      <p:ext uri="{BB962C8B-B14F-4D97-AF65-F5344CB8AC3E}">
        <p14:creationId xmlns:p14="http://schemas.microsoft.com/office/powerpoint/2010/main" val="252208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solidFill>
                  <a:schemeClr val="accent2"/>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solidFill>
                  <a:schemeClr val="accent2"/>
                </a:solidFill>
              </a:endParaRPr>
            </a:p>
          </p:txBody>
        </p:sp>
      </p:grpSp>
    </p:spTree>
    <p:extLst>
      <p:ext uri="{BB962C8B-B14F-4D97-AF65-F5344CB8AC3E}">
        <p14:creationId xmlns:p14="http://schemas.microsoft.com/office/powerpoint/2010/main" val="3237050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solidFill>
                  <a:schemeClr val="accent1"/>
                </a:solidFill>
              </a:endParaRPr>
            </a:p>
          </p:txBody>
        </p:sp>
      </p:grpSp>
    </p:spTree>
    <p:extLst>
      <p:ext uri="{BB962C8B-B14F-4D97-AF65-F5344CB8AC3E}">
        <p14:creationId xmlns:p14="http://schemas.microsoft.com/office/powerpoint/2010/main" val="4004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pic>
        <p:nvPicPr>
          <p:cNvPr id="33" name="Picture 32" descr="A picture containing outdoor, blue, high, day&#10;&#10;Description automatically generated">
            <a:extLst>
              <a:ext uri="{FF2B5EF4-FFF2-40B4-BE49-F238E27FC236}">
                <a16:creationId xmlns:a16="http://schemas.microsoft.com/office/drawing/2014/main" id="{EB6400C9-25CC-5444-8624-0F073A0572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33846"/>
          </a:xfrm>
          <a:prstGeom prst="rect">
            <a:avLst/>
          </a:prstGeom>
        </p:spPr>
      </p:pic>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userDrawn="1"/>
        </p:nvGrpSpPr>
        <p:grpSpPr>
          <a:xfrm>
            <a:off x="11479694" y="484771"/>
            <a:ext cx="712306"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userDrawn="1"/>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2" name="Group 11">
              <a:extLst>
                <a:ext uri="{FF2B5EF4-FFF2-40B4-BE49-F238E27FC236}">
                  <a16:creationId xmlns:a16="http://schemas.microsoft.com/office/drawing/2014/main" id="{2BAB6B7E-91AB-A845-99F4-EF34E378B75D}"/>
                </a:ext>
              </a:extLst>
            </p:cNvPr>
            <p:cNvGrpSpPr/>
            <p:nvPr userDrawn="1"/>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4" name="object 10">
                <a:extLst>
                  <a:ext uri="{FF2B5EF4-FFF2-40B4-BE49-F238E27FC236}">
                    <a16:creationId xmlns:a16="http://schemas.microsoft.com/office/drawing/2014/main" id="{9AFF11AB-8F4F-724C-8CFC-6FBC5565309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3" name="object 22">
                <a:extLst>
                  <a:ext uri="{FF2B5EF4-FFF2-40B4-BE49-F238E27FC236}">
                    <a16:creationId xmlns:a16="http://schemas.microsoft.com/office/drawing/2014/main" id="{016500BB-4144-9A4F-B7AE-380B54A21B62}"/>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 name="Group 10">
              <a:extLst>
                <a:ext uri="{FF2B5EF4-FFF2-40B4-BE49-F238E27FC236}">
                  <a16:creationId xmlns:a16="http://schemas.microsoft.com/office/drawing/2014/main" id="{7B9EF69F-2683-6B48-A324-5FEAD0814EB7}"/>
                </a:ext>
              </a:extLst>
            </p:cNvPr>
            <p:cNvGrpSpPr/>
            <p:nvPr userDrawn="1"/>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0" name="object 22">
                <a:extLst>
                  <a:ext uri="{FF2B5EF4-FFF2-40B4-BE49-F238E27FC236}">
                    <a16:creationId xmlns:a16="http://schemas.microsoft.com/office/drawing/2014/main" id="{43F084A3-AD2B-784B-B3EF-AD4BDD57F604}"/>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 name="Group 9">
              <a:extLst>
                <a:ext uri="{FF2B5EF4-FFF2-40B4-BE49-F238E27FC236}">
                  <a16:creationId xmlns:a16="http://schemas.microsoft.com/office/drawing/2014/main" id="{5F982F1F-6739-BC4B-BAB1-3888F2033F59}"/>
                </a:ext>
              </a:extLst>
            </p:cNvPr>
            <p:cNvGrpSpPr/>
            <p:nvPr userDrawn="1"/>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38" name="object 22">
                <a:extLst>
                  <a:ext uri="{FF2B5EF4-FFF2-40B4-BE49-F238E27FC236}">
                    <a16:creationId xmlns:a16="http://schemas.microsoft.com/office/drawing/2014/main" id="{25C4C95E-AFAE-B64C-9050-39D34C50F6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21" name="object 22">
              <a:extLst>
                <a:ext uri="{FF2B5EF4-FFF2-40B4-BE49-F238E27FC236}">
                  <a16:creationId xmlns:a16="http://schemas.microsoft.com/office/drawing/2014/main" id="{0BB380E0-F0AD-8D49-9ADE-10943B64CFA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9" name="Group 8">
              <a:extLst>
                <a:ext uri="{FF2B5EF4-FFF2-40B4-BE49-F238E27FC236}">
                  <a16:creationId xmlns:a16="http://schemas.microsoft.com/office/drawing/2014/main" id="{30D6B3E6-2AA6-874C-B07F-43C1BD46C0EF}"/>
                </a:ext>
              </a:extLst>
            </p:cNvPr>
            <p:cNvGrpSpPr/>
            <p:nvPr userDrawn="1"/>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32" name="object 10">
                <a:extLst>
                  <a:ext uri="{FF2B5EF4-FFF2-40B4-BE49-F238E27FC236}">
                    <a16:creationId xmlns:a16="http://schemas.microsoft.com/office/drawing/2014/main" id="{25BDE417-F839-5941-9662-16DF0A8A99D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9" name="object 22">
              <a:extLst>
                <a:ext uri="{FF2B5EF4-FFF2-40B4-BE49-F238E27FC236}">
                  <a16:creationId xmlns:a16="http://schemas.microsoft.com/office/drawing/2014/main" id="{C008405F-AD5B-A24D-9999-84228CA5920C}"/>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8" name="object 10">
              <a:extLst>
                <a:ext uri="{FF2B5EF4-FFF2-40B4-BE49-F238E27FC236}">
                  <a16:creationId xmlns:a16="http://schemas.microsoft.com/office/drawing/2014/main" id="{703129EE-7825-5948-A27A-1D79F9B2F776}"/>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974059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7" name="Group 46">
            <a:extLst>
              <a:ext uri="{FF2B5EF4-FFF2-40B4-BE49-F238E27FC236}">
                <a16:creationId xmlns:a16="http://schemas.microsoft.com/office/drawing/2014/main" id="{6A8CCB4F-EB6E-7C49-BFF4-BFE193A492BA}"/>
              </a:ext>
            </a:extLst>
          </p:cNvPr>
          <p:cNvGrpSpPr/>
          <p:nvPr userDrawn="1"/>
        </p:nvGrpSpPr>
        <p:grpSpPr>
          <a:xfrm>
            <a:off x="11479694" y="484771"/>
            <a:ext cx="712306" cy="5410029"/>
            <a:chOff x="11492959" y="484771"/>
            <a:chExt cx="712306" cy="5410029"/>
          </a:xfrm>
        </p:grpSpPr>
        <p:grpSp>
          <p:nvGrpSpPr>
            <p:cNvPr id="48" name="Group 47">
              <a:extLst>
                <a:ext uri="{FF2B5EF4-FFF2-40B4-BE49-F238E27FC236}">
                  <a16:creationId xmlns:a16="http://schemas.microsoft.com/office/drawing/2014/main" id="{4D52C820-4118-5844-B4C6-0F6ECAAE10C5}"/>
                </a:ext>
              </a:extLst>
            </p:cNvPr>
            <p:cNvGrpSpPr/>
            <p:nvPr userDrawn="1"/>
          </p:nvGrpSpPr>
          <p:grpSpPr>
            <a:xfrm>
              <a:off x="11492959" y="484771"/>
              <a:ext cx="712305" cy="98641"/>
              <a:chOff x="11492959" y="484771"/>
              <a:chExt cx="712305" cy="98641"/>
            </a:xfrm>
          </p:grpSpPr>
          <p:sp>
            <p:nvSpPr>
              <p:cNvPr id="65" name="object 12">
                <a:extLst>
                  <a:ext uri="{FF2B5EF4-FFF2-40B4-BE49-F238E27FC236}">
                    <a16:creationId xmlns:a16="http://schemas.microsoft.com/office/drawing/2014/main" id="{BE12A101-DF84-F747-9771-CB4355965664}"/>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6" name="object 22">
                <a:extLst>
                  <a:ext uri="{FF2B5EF4-FFF2-40B4-BE49-F238E27FC236}">
                    <a16:creationId xmlns:a16="http://schemas.microsoft.com/office/drawing/2014/main" id="{E18BFEC0-9622-8C4B-BEAB-155F3A86A4F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DDA3EA8-5304-8E4F-9EF0-3B226B876524}"/>
                </a:ext>
              </a:extLst>
            </p:cNvPr>
            <p:cNvGrpSpPr/>
            <p:nvPr userDrawn="1"/>
          </p:nvGrpSpPr>
          <p:grpSpPr>
            <a:xfrm>
              <a:off x="11492959" y="837460"/>
              <a:ext cx="712305" cy="112876"/>
              <a:chOff x="11492959" y="837460"/>
              <a:chExt cx="712305" cy="112876"/>
            </a:xfrm>
          </p:grpSpPr>
          <p:sp>
            <p:nvSpPr>
              <p:cNvPr id="62" name="object 10">
                <a:extLst>
                  <a:ext uri="{FF2B5EF4-FFF2-40B4-BE49-F238E27FC236}">
                    <a16:creationId xmlns:a16="http://schemas.microsoft.com/office/drawing/2014/main" id="{E0E1BB06-EA7B-E14F-BAD7-BDCB1A94219C}"/>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10">
                <a:extLst>
                  <a:ext uri="{FF2B5EF4-FFF2-40B4-BE49-F238E27FC236}">
                    <a16:creationId xmlns:a16="http://schemas.microsoft.com/office/drawing/2014/main" id="{CBE47FDE-FF02-074A-B9DB-F0F4661EBE5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0B497DC5-24D2-7E47-B359-40C9E161FE7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A08C2A0C-61DC-AD43-8303-E68852FB5C2C}"/>
                </a:ext>
              </a:extLst>
            </p:cNvPr>
            <p:cNvGrpSpPr/>
            <p:nvPr userDrawn="1"/>
          </p:nvGrpSpPr>
          <p:grpSpPr>
            <a:xfrm>
              <a:off x="11492959" y="1459641"/>
              <a:ext cx="712305" cy="18623"/>
              <a:chOff x="11492959" y="1459641"/>
              <a:chExt cx="712305" cy="18623"/>
            </a:xfrm>
          </p:grpSpPr>
          <p:sp>
            <p:nvSpPr>
              <p:cNvPr id="60" name="object 10">
                <a:extLst>
                  <a:ext uri="{FF2B5EF4-FFF2-40B4-BE49-F238E27FC236}">
                    <a16:creationId xmlns:a16="http://schemas.microsoft.com/office/drawing/2014/main" id="{A819BBCB-D1B4-3148-95C0-DB1885048F31}"/>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1" name="object 22">
                <a:extLst>
                  <a:ext uri="{FF2B5EF4-FFF2-40B4-BE49-F238E27FC236}">
                    <a16:creationId xmlns:a16="http://schemas.microsoft.com/office/drawing/2014/main" id="{CC15F2B0-424E-FA43-A735-194F8572DBE7}"/>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1" name="Group 50">
              <a:extLst>
                <a:ext uri="{FF2B5EF4-FFF2-40B4-BE49-F238E27FC236}">
                  <a16:creationId xmlns:a16="http://schemas.microsoft.com/office/drawing/2014/main" id="{99316C53-414D-5E4C-9A57-1C645317124C}"/>
                </a:ext>
              </a:extLst>
            </p:cNvPr>
            <p:cNvGrpSpPr/>
            <p:nvPr userDrawn="1"/>
          </p:nvGrpSpPr>
          <p:grpSpPr>
            <a:xfrm>
              <a:off x="11492959" y="2418879"/>
              <a:ext cx="712305" cy="126395"/>
              <a:chOff x="11492959" y="2418879"/>
              <a:chExt cx="712305" cy="126395"/>
            </a:xfrm>
          </p:grpSpPr>
          <p:sp>
            <p:nvSpPr>
              <p:cNvPr id="58" name="object 10">
                <a:extLst>
                  <a:ext uri="{FF2B5EF4-FFF2-40B4-BE49-F238E27FC236}">
                    <a16:creationId xmlns:a16="http://schemas.microsoft.com/office/drawing/2014/main" id="{53E70FBD-0E5F-FB46-8A99-2E5007564159}"/>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C686AC97-6BE7-3240-8B47-2F6DDE516FC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2" name="object 22">
              <a:extLst>
                <a:ext uri="{FF2B5EF4-FFF2-40B4-BE49-F238E27FC236}">
                  <a16:creationId xmlns:a16="http://schemas.microsoft.com/office/drawing/2014/main" id="{9E29B2C6-4C96-1E4E-A6E7-0BE771074BC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3" name="Group 52">
              <a:extLst>
                <a:ext uri="{FF2B5EF4-FFF2-40B4-BE49-F238E27FC236}">
                  <a16:creationId xmlns:a16="http://schemas.microsoft.com/office/drawing/2014/main" id="{8D91ADF0-2698-4440-B2A7-94FF113F28CC}"/>
                </a:ext>
              </a:extLst>
            </p:cNvPr>
            <p:cNvGrpSpPr/>
            <p:nvPr userDrawn="1"/>
          </p:nvGrpSpPr>
          <p:grpSpPr>
            <a:xfrm>
              <a:off x="11492959" y="5160951"/>
              <a:ext cx="712305" cy="70754"/>
              <a:chOff x="11492959" y="5160951"/>
              <a:chExt cx="712305" cy="70754"/>
            </a:xfrm>
          </p:grpSpPr>
          <p:sp>
            <p:nvSpPr>
              <p:cNvPr id="56" name="object 22">
                <a:extLst>
                  <a:ext uri="{FF2B5EF4-FFF2-40B4-BE49-F238E27FC236}">
                    <a16:creationId xmlns:a16="http://schemas.microsoft.com/office/drawing/2014/main" id="{557CF4E5-A2DD-AE42-859E-1C502965D5D4}"/>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7" name="object 10">
                <a:extLst>
                  <a:ext uri="{FF2B5EF4-FFF2-40B4-BE49-F238E27FC236}">
                    <a16:creationId xmlns:a16="http://schemas.microsoft.com/office/drawing/2014/main" id="{AA98D139-27CF-A046-90AC-6A2205B7088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4" name="object 22">
              <a:extLst>
                <a:ext uri="{FF2B5EF4-FFF2-40B4-BE49-F238E27FC236}">
                  <a16:creationId xmlns:a16="http://schemas.microsoft.com/office/drawing/2014/main" id="{9B673621-43F3-6D40-A227-317FA2F08BF4}"/>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047C592D-3942-6345-8F73-4337FAC7340D}"/>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67" name="Picture 66" descr="A picture containing outdoor, blue, high, day&#10;&#10;Description automatically generated">
            <a:extLst>
              <a:ext uri="{FF2B5EF4-FFF2-40B4-BE49-F238E27FC236}">
                <a16:creationId xmlns:a16="http://schemas.microsoft.com/office/drawing/2014/main" id="{4AAD4E81-4111-2B48-BB24-D9C847CCFF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33846"/>
          </a:xfrm>
          <a:prstGeom prst="rect">
            <a:avLst/>
          </a:prstGeom>
        </p:spPr>
      </p:pic>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130279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A127F773-8447-EF4B-B718-12D5F2E991AF}"/>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C82B53FD-9695-1A4A-A1D7-1CB7DDBD7104}"/>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F9E7742B-2A8C-B64E-B27E-97E41BBED30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F599F89F-F1FF-A94F-A99A-0AC7EBEC9CE6}"/>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B3170071-F337-9B4D-8523-2A0337757F1B}"/>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A2614D46-AB61-0442-AA3D-26EAFA482188}"/>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5A780A98-3242-FF41-81F7-434BE8AC1D47}"/>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2A06A007-BFA8-F841-907E-F5982031CC2F}"/>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7B746EDC-FE6D-444C-902A-779258B4783A}"/>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3894879A-F527-3B49-AFE7-1D35877F5B2A}"/>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3A44FFE2-CC80-F541-A5F5-026F6EB2DE0D}"/>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E5F44BB9-D299-1749-B4BB-FED2A2B0DCA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65" name="Picture 64" descr="A picture containing outdoor, blue, high, day&#10;&#10;Description automatically generated">
            <a:extLst>
              <a:ext uri="{FF2B5EF4-FFF2-40B4-BE49-F238E27FC236}">
                <a16:creationId xmlns:a16="http://schemas.microsoft.com/office/drawing/2014/main" id="{A752B62C-C22B-A240-B0E6-EDCECC07C5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33846"/>
          </a:xfrm>
          <a:prstGeom prst="rect">
            <a:avLst/>
          </a:prstGeom>
        </p:spPr>
      </p:pic>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409316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61" name="Picture 60" descr="A picture containing outdoor, blue, high, day&#10;&#10;Description automatically generated">
            <a:extLst>
              <a:ext uri="{FF2B5EF4-FFF2-40B4-BE49-F238E27FC236}">
                <a16:creationId xmlns:a16="http://schemas.microsoft.com/office/drawing/2014/main" id="{48A8D7EB-39BD-1849-AF6B-A3D9673BCB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33846"/>
          </a:xfrm>
          <a:prstGeom prst="rect">
            <a:avLst/>
          </a:prstGeom>
        </p:spPr>
      </p:pic>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832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61" name="Picture 60" descr="A picture containing outdoor, blue, high, day&#10;&#10;Description automatically generated">
            <a:extLst>
              <a:ext uri="{FF2B5EF4-FFF2-40B4-BE49-F238E27FC236}">
                <a16:creationId xmlns:a16="http://schemas.microsoft.com/office/drawing/2014/main" id="{48A8D7EB-39BD-1849-AF6B-A3D9673BCB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433846"/>
          </a:xfrm>
          <a:prstGeom prst="rect">
            <a:avLst/>
          </a:prstGeom>
        </p:spPr>
      </p:pic>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430083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Text-Orange-Streamlined">
    <p:bg>
      <p:bgPr>
        <a:solidFill>
          <a:srgbClr val="FFFFFF"/>
        </a:solidFill>
        <a:effectLst/>
      </p:bgPr>
    </p:bg>
    <p:spTree>
      <p:nvGrpSpPr>
        <p:cNvPr id="1" name=""/>
        <p:cNvGrpSpPr/>
        <p:nvPr/>
      </p:nvGrpSpPr>
      <p:grpSpPr>
        <a:xfrm>
          <a:off x="0" y="0"/>
          <a:ext cx="0" cy="0"/>
          <a:chOff x="0" y="0"/>
          <a:chExt cx="0" cy="0"/>
        </a:xfrm>
      </p:grpSpPr>
      <p:pic>
        <p:nvPicPr>
          <p:cNvPr id="16" name="object 3">
            <a:extLst>
              <a:ext uri="{FF2B5EF4-FFF2-40B4-BE49-F238E27FC236}">
                <a16:creationId xmlns:a16="http://schemas.microsoft.com/office/drawing/2014/main" id="{724514B4-05C7-114D-AB5D-08A111F76B0E}"/>
              </a:ext>
            </a:extLst>
          </p:cNvPr>
          <p:cNvPicPr/>
          <p:nvPr userDrawn="1"/>
        </p:nvPicPr>
        <p:blipFill>
          <a:blip r:embed="rId2" cstate="print">
            <a:alphaModFix/>
          </a:blip>
          <a:stretch>
            <a:fillRect/>
          </a:stretch>
        </p:blipFill>
        <p:spPr>
          <a:xfrm>
            <a:off x="0" y="-1"/>
            <a:ext cx="12215405" cy="431060"/>
          </a:xfrm>
          <a:prstGeom prst="rect">
            <a:avLst/>
          </a:prstGeom>
        </p:spPr>
      </p:pic>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78" name="Group 77">
            <a:extLst>
              <a:ext uri="{FF2B5EF4-FFF2-40B4-BE49-F238E27FC236}">
                <a16:creationId xmlns:a16="http://schemas.microsoft.com/office/drawing/2014/main" id="{F80CF280-019C-7047-AE31-5DD80D71D201}"/>
              </a:ext>
            </a:extLst>
          </p:cNvPr>
          <p:cNvGrpSpPr/>
          <p:nvPr userDrawn="1"/>
        </p:nvGrpSpPr>
        <p:grpSpPr>
          <a:xfrm>
            <a:off x="11479694" y="484771"/>
            <a:ext cx="712306" cy="5410029"/>
            <a:chOff x="11492959" y="484771"/>
            <a:chExt cx="712306" cy="5410029"/>
          </a:xfrm>
        </p:grpSpPr>
        <p:grpSp>
          <p:nvGrpSpPr>
            <p:cNvPr id="79" name="Group 78">
              <a:extLst>
                <a:ext uri="{FF2B5EF4-FFF2-40B4-BE49-F238E27FC236}">
                  <a16:creationId xmlns:a16="http://schemas.microsoft.com/office/drawing/2014/main" id="{61E4CF4A-CEE7-6943-B621-A79A7AF42B1A}"/>
                </a:ext>
              </a:extLst>
            </p:cNvPr>
            <p:cNvGrpSpPr/>
            <p:nvPr userDrawn="1"/>
          </p:nvGrpSpPr>
          <p:grpSpPr>
            <a:xfrm>
              <a:off x="11492959" y="484771"/>
              <a:ext cx="712305" cy="98641"/>
              <a:chOff x="11492959" y="484771"/>
              <a:chExt cx="712305" cy="98641"/>
            </a:xfrm>
          </p:grpSpPr>
          <p:sp>
            <p:nvSpPr>
              <p:cNvPr id="96" name="object 12">
                <a:extLst>
                  <a:ext uri="{FF2B5EF4-FFF2-40B4-BE49-F238E27FC236}">
                    <a16:creationId xmlns:a16="http://schemas.microsoft.com/office/drawing/2014/main" id="{A8E85381-544B-5D48-B30E-BF883F2F1F5B}"/>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7" name="object 22">
                <a:extLst>
                  <a:ext uri="{FF2B5EF4-FFF2-40B4-BE49-F238E27FC236}">
                    <a16:creationId xmlns:a16="http://schemas.microsoft.com/office/drawing/2014/main" id="{D646D3E3-4496-1049-9E06-220812D32728}"/>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0" name="Group 79">
              <a:extLst>
                <a:ext uri="{FF2B5EF4-FFF2-40B4-BE49-F238E27FC236}">
                  <a16:creationId xmlns:a16="http://schemas.microsoft.com/office/drawing/2014/main" id="{11432E9C-C2B7-D140-80C4-72456A1472B6}"/>
                </a:ext>
              </a:extLst>
            </p:cNvPr>
            <p:cNvGrpSpPr/>
            <p:nvPr userDrawn="1"/>
          </p:nvGrpSpPr>
          <p:grpSpPr>
            <a:xfrm>
              <a:off x="11492959" y="837460"/>
              <a:ext cx="712305" cy="112876"/>
              <a:chOff x="11492959" y="837460"/>
              <a:chExt cx="712305" cy="112876"/>
            </a:xfrm>
          </p:grpSpPr>
          <p:sp>
            <p:nvSpPr>
              <p:cNvPr id="93" name="object 10">
                <a:extLst>
                  <a:ext uri="{FF2B5EF4-FFF2-40B4-BE49-F238E27FC236}">
                    <a16:creationId xmlns:a16="http://schemas.microsoft.com/office/drawing/2014/main" id="{EC6388C5-9C3F-404F-B84E-DB43D8FE881E}"/>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4" name="object 10">
                <a:extLst>
                  <a:ext uri="{FF2B5EF4-FFF2-40B4-BE49-F238E27FC236}">
                    <a16:creationId xmlns:a16="http://schemas.microsoft.com/office/drawing/2014/main" id="{2CBB1369-2187-CF49-B0F9-C442C03BF3B6}"/>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AE182827-52F3-A747-979F-C8243BFDAB9B}"/>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1" name="Group 80">
              <a:extLst>
                <a:ext uri="{FF2B5EF4-FFF2-40B4-BE49-F238E27FC236}">
                  <a16:creationId xmlns:a16="http://schemas.microsoft.com/office/drawing/2014/main" id="{62E84EFF-2C22-EA41-8C6C-432C3A6170B0}"/>
                </a:ext>
              </a:extLst>
            </p:cNvPr>
            <p:cNvGrpSpPr/>
            <p:nvPr userDrawn="1"/>
          </p:nvGrpSpPr>
          <p:grpSpPr>
            <a:xfrm>
              <a:off x="11492959" y="1459641"/>
              <a:ext cx="712305" cy="18623"/>
              <a:chOff x="11492959" y="1459641"/>
              <a:chExt cx="712305" cy="18623"/>
            </a:xfrm>
          </p:grpSpPr>
          <p:sp>
            <p:nvSpPr>
              <p:cNvPr id="91" name="object 10">
                <a:extLst>
                  <a:ext uri="{FF2B5EF4-FFF2-40B4-BE49-F238E27FC236}">
                    <a16:creationId xmlns:a16="http://schemas.microsoft.com/office/drawing/2014/main" id="{5CEF3585-4DFE-A347-A6CD-5CA4BEA1285D}"/>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2" name="object 22">
                <a:extLst>
                  <a:ext uri="{FF2B5EF4-FFF2-40B4-BE49-F238E27FC236}">
                    <a16:creationId xmlns:a16="http://schemas.microsoft.com/office/drawing/2014/main" id="{F914CD92-D434-ED41-950B-3D19F3E8F400}"/>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2" name="Group 81">
              <a:extLst>
                <a:ext uri="{FF2B5EF4-FFF2-40B4-BE49-F238E27FC236}">
                  <a16:creationId xmlns:a16="http://schemas.microsoft.com/office/drawing/2014/main" id="{17C54E50-7F72-BD49-96CC-88BE65033CAE}"/>
                </a:ext>
              </a:extLst>
            </p:cNvPr>
            <p:cNvGrpSpPr/>
            <p:nvPr userDrawn="1"/>
          </p:nvGrpSpPr>
          <p:grpSpPr>
            <a:xfrm>
              <a:off x="11492959" y="2418879"/>
              <a:ext cx="712305" cy="126395"/>
              <a:chOff x="11492959" y="2418879"/>
              <a:chExt cx="712305" cy="126395"/>
            </a:xfrm>
          </p:grpSpPr>
          <p:sp>
            <p:nvSpPr>
              <p:cNvPr id="89" name="object 10">
                <a:extLst>
                  <a:ext uri="{FF2B5EF4-FFF2-40B4-BE49-F238E27FC236}">
                    <a16:creationId xmlns:a16="http://schemas.microsoft.com/office/drawing/2014/main" id="{EEBF635E-8628-BC48-B963-775B49988450}"/>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0" name="object 22">
                <a:extLst>
                  <a:ext uri="{FF2B5EF4-FFF2-40B4-BE49-F238E27FC236}">
                    <a16:creationId xmlns:a16="http://schemas.microsoft.com/office/drawing/2014/main" id="{3EE9EB51-124C-AC4A-AA6F-D4BEF5139E40}"/>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83" name="object 22">
              <a:extLst>
                <a:ext uri="{FF2B5EF4-FFF2-40B4-BE49-F238E27FC236}">
                  <a16:creationId xmlns:a16="http://schemas.microsoft.com/office/drawing/2014/main" id="{3E12D583-80CB-EB4A-9297-B8816B94AA6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84" name="Group 83">
              <a:extLst>
                <a:ext uri="{FF2B5EF4-FFF2-40B4-BE49-F238E27FC236}">
                  <a16:creationId xmlns:a16="http://schemas.microsoft.com/office/drawing/2014/main" id="{E9D775C0-C818-CB41-A2CA-BA21BD541CB7}"/>
                </a:ext>
              </a:extLst>
            </p:cNvPr>
            <p:cNvGrpSpPr/>
            <p:nvPr userDrawn="1"/>
          </p:nvGrpSpPr>
          <p:grpSpPr>
            <a:xfrm>
              <a:off x="11492959" y="5160951"/>
              <a:ext cx="712305" cy="70754"/>
              <a:chOff x="11492959" y="5160951"/>
              <a:chExt cx="712305" cy="70754"/>
            </a:xfrm>
          </p:grpSpPr>
          <p:sp>
            <p:nvSpPr>
              <p:cNvPr id="87" name="object 22">
                <a:extLst>
                  <a:ext uri="{FF2B5EF4-FFF2-40B4-BE49-F238E27FC236}">
                    <a16:creationId xmlns:a16="http://schemas.microsoft.com/office/drawing/2014/main" id="{C0912A34-A4CA-FF4F-8F41-C5A8722C36B7}"/>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10F143D0-127A-CF45-8D8E-19F1D614AD6B}"/>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85" name="object 22">
              <a:extLst>
                <a:ext uri="{FF2B5EF4-FFF2-40B4-BE49-F238E27FC236}">
                  <a16:creationId xmlns:a16="http://schemas.microsoft.com/office/drawing/2014/main" id="{A577E466-202F-D14D-AE58-B0352C2B6E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6" name="object 10">
              <a:extLst>
                <a:ext uri="{FF2B5EF4-FFF2-40B4-BE49-F238E27FC236}">
                  <a16:creationId xmlns:a16="http://schemas.microsoft.com/office/drawing/2014/main" id="{F95F252D-F480-2A45-BDC3-28AF589B3B5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07791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Streamlined">
    <p:spTree>
      <p:nvGrpSpPr>
        <p:cNvPr id="1" name=""/>
        <p:cNvGrpSpPr/>
        <p:nvPr/>
      </p:nvGrpSpPr>
      <p:grpSpPr>
        <a:xfrm>
          <a:off x="0" y="0"/>
          <a:ext cx="0" cy="0"/>
          <a:chOff x="0" y="0"/>
          <a:chExt cx="0" cy="0"/>
        </a:xfrm>
      </p:grpSpPr>
      <p:pic>
        <p:nvPicPr>
          <p:cNvPr id="22" name="object 3">
            <a:extLst>
              <a:ext uri="{FF2B5EF4-FFF2-40B4-BE49-F238E27FC236}">
                <a16:creationId xmlns:a16="http://schemas.microsoft.com/office/drawing/2014/main" id="{1DD79F47-C680-864A-AF97-94AFB5E09FAC}"/>
              </a:ext>
            </a:extLst>
          </p:cNvPr>
          <p:cNvPicPr/>
          <p:nvPr userDrawn="1"/>
        </p:nvPicPr>
        <p:blipFill>
          <a:blip r:embed="rId2" cstate="print"/>
          <a:stretch>
            <a:fillRect/>
          </a:stretch>
        </p:blipFill>
        <p:spPr>
          <a:xfrm>
            <a:off x="0" y="-2"/>
            <a:ext cx="12215405" cy="4630422"/>
          </a:xfrm>
          <a:prstGeom prst="rect">
            <a:avLst/>
          </a:prstGeom>
        </p:spPr>
      </p:pic>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userDrawn="1"/>
        </p:nvGrpSpPr>
        <p:grpSpPr>
          <a:xfrm>
            <a:off x="6414079"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Tree>
    <p:extLst>
      <p:ext uri="{BB962C8B-B14F-4D97-AF65-F5344CB8AC3E}">
        <p14:creationId xmlns:p14="http://schemas.microsoft.com/office/powerpoint/2010/main" val="2277343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6" name="Group 45">
            <a:extLst>
              <a:ext uri="{FF2B5EF4-FFF2-40B4-BE49-F238E27FC236}">
                <a16:creationId xmlns:a16="http://schemas.microsoft.com/office/drawing/2014/main" id="{4F07AFFE-02A7-8347-9039-32A144AFBD30}"/>
              </a:ext>
            </a:extLst>
          </p:cNvPr>
          <p:cNvGrpSpPr/>
          <p:nvPr userDrawn="1"/>
        </p:nvGrpSpPr>
        <p:grpSpPr>
          <a:xfrm>
            <a:off x="11479694" y="484771"/>
            <a:ext cx="712306" cy="5410029"/>
            <a:chOff x="11492959" y="484771"/>
            <a:chExt cx="712306" cy="5410029"/>
          </a:xfrm>
        </p:grpSpPr>
        <p:grpSp>
          <p:nvGrpSpPr>
            <p:cNvPr id="47" name="Group 46">
              <a:extLst>
                <a:ext uri="{FF2B5EF4-FFF2-40B4-BE49-F238E27FC236}">
                  <a16:creationId xmlns:a16="http://schemas.microsoft.com/office/drawing/2014/main" id="{A1C22115-CFBB-354C-BC4C-AFBDED0F8BAB}"/>
                </a:ext>
              </a:extLst>
            </p:cNvPr>
            <p:cNvGrpSpPr/>
            <p:nvPr userDrawn="1"/>
          </p:nvGrpSpPr>
          <p:grpSpPr>
            <a:xfrm>
              <a:off x="11492959" y="484771"/>
              <a:ext cx="712305" cy="98641"/>
              <a:chOff x="11492959" y="484771"/>
              <a:chExt cx="712305" cy="98641"/>
            </a:xfrm>
          </p:grpSpPr>
          <p:sp>
            <p:nvSpPr>
              <p:cNvPr id="64" name="object 12">
                <a:extLst>
                  <a:ext uri="{FF2B5EF4-FFF2-40B4-BE49-F238E27FC236}">
                    <a16:creationId xmlns:a16="http://schemas.microsoft.com/office/drawing/2014/main" id="{8F64E239-5EF9-D74E-B904-C27CB961B9C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5" name="object 22">
                <a:extLst>
                  <a:ext uri="{FF2B5EF4-FFF2-40B4-BE49-F238E27FC236}">
                    <a16:creationId xmlns:a16="http://schemas.microsoft.com/office/drawing/2014/main" id="{A91727E6-4679-634D-B10B-1F43AA0DED7A}"/>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8F668C74-5C26-E547-8B68-8A20C355C7EC}"/>
                </a:ext>
              </a:extLst>
            </p:cNvPr>
            <p:cNvGrpSpPr/>
            <p:nvPr userDrawn="1"/>
          </p:nvGrpSpPr>
          <p:grpSpPr>
            <a:xfrm>
              <a:off x="11492959" y="837460"/>
              <a:ext cx="712305" cy="112876"/>
              <a:chOff x="11492959" y="837460"/>
              <a:chExt cx="712305" cy="112876"/>
            </a:xfrm>
          </p:grpSpPr>
          <p:sp>
            <p:nvSpPr>
              <p:cNvPr id="61" name="object 10">
                <a:extLst>
                  <a:ext uri="{FF2B5EF4-FFF2-40B4-BE49-F238E27FC236}">
                    <a16:creationId xmlns:a16="http://schemas.microsoft.com/office/drawing/2014/main" id="{5AAD1A1F-4F4D-5349-BB89-A88B9A5EA73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10">
                <a:extLst>
                  <a:ext uri="{FF2B5EF4-FFF2-40B4-BE49-F238E27FC236}">
                    <a16:creationId xmlns:a16="http://schemas.microsoft.com/office/drawing/2014/main" id="{D4D434CE-8440-304E-867A-B16CFCFB552A}"/>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3" name="object 22">
                <a:extLst>
                  <a:ext uri="{FF2B5EF4-FFF2-40B4-BE49-F238E27FC236}">
                    <a16:creationId xmlns:a16="http://schemas.microsoft.com/office/drawing/2014/main" id="{BF1F6D86-7ED8-054F-93D2-091217C96CE3}"/>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2EBBB97-FD44-DB4B-9865-098EF0DCAF94}"/>
                </a:ext>
              </a:extLst>
            </p:cNvPr>
            <p:cNvGrpSpPr/>
            <p:nvPr userDrawn="1"/>
          </p:nvGrpSpPr>
          <p:grpSpPr>
            <a:xfrm>
              <a:off x="11492959" y="1459641"/>
              <a:ext cx="712305" cy="18623"/>
              <a:chOff x="11492959" y="1459641"/>
              <a:chExt cx="712305" cy="18623"/>
            </a:xfrm>
          </p:grpSpPr>
          <p:sp>
            <p:nvSpPr>
              <p:cNvPr id="59" name="object 10">
                <a:extLst>
                  <a:ext uri="{FF2B5EF4-FFF2-40B4-BE49-F238E27FC236}">
                    <a16:creationId xmlns:a16="http://schemas.microsoft.com/office/drawing/2014/main" id="{143320EE-5C41-3241-82F8-7D395E0AD2B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F7360E1A-0BF2-6E40-ADD0-27E2EE0160A1}"/>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48937F08-549B-734F-A5DE-17A7940D7124}"/>
                </a:ext>
              </a:extLst>
            </p:cNvPr>
            <p:cNvGrpSpPr/>
            <p:nvPr userDrawn="1"/>
          </p:nvGrpSpPr>
          <p:grpSpPr>
            <a:xfrm>
              <a:off x="11492959" y="2418879"/>
              <a:ext cx="712305" cy="126395"/>
              <a:chOff x="11492959" y="2418879"/>
              <a:chExt cx="712305" cy="126395"/>
            </a:xfrm>
          </p:grpSpPr>
          <p:sp>
            <p:nvSpPr>
              <p:cNvPr id="57" name="object 10">
                <a:extLst>
                  <a:ext uri="{FF2B5EF4-FFF2-40B4-BE49-F238E27FC236}">
                    <a16:creationId xmlns:a16="http://schemas.microsoft.com/office/drawing/2014/main" id="{DF3BAE29-CF22-7D4B-8ABA-5F85B3C03C3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BF854A08-3726-1549-916C-E29985A3A9D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1" name="object 22">
              <a:extLst>
                <a:ext uri="{FF2B5EF4-FFF2-40B4-BE49-F238E27FC236}">
                  <a16:creationId xmlns:a16="http://schemas.microsoft.com/office/drawing/2014/main" id="{83825BD9-0B6F-9E48-A3EA-515A6AFC56B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2" name="Group 51">
              <a:extLst>
                <a:ext uri="{FF2B5EF4-FFF2-40B4-BE49-F238E27FC236}">
                  <a16:creationId xmlns:a16="http://schemas.microsoft.com/office/drawing/2014/main" id="{5EDC41C9-8B8E-8540-AED0-3BFA81601E18}"/>
                </a:ext>
              </a:extLst>
            </p:cNvPr>
            <p:cNvGrpSpPr/>
            <p:nvPr userDrawn="1"/>
          </p:nvGrpSpPr>
          <p:grpSpPr>
            <a:xfrm>
              <a:off x="11492959" y="5160951"/>
              <a:ext cx="712305" cy="70754"/>
              <a:chOff x="11492959" y="5160951"/>
              <a:chExt cx="712305" cy="70754"/>
            </a:xfrm>
          </p:grpSpPr>
          <p:sp>
            <p:nvSpPr>
              <p:cNvPr id="55" name="object 22">
                <a:extLst>
                  <a:ext uri="{FF2B5EF4-FFF2-40B4-BE49-F238E27FC236}">
                    <a16:creationId xmlns:a16="http://schemas.microsoft.com/office/drawing/2014/main" id="{D180C815-D54E-7E4A-BC83-0892D165227C}"/>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6" name="object 10">
                <a:extLst>
                  <a:ext uri="{FF2B5EF4-FFF2-40B4-BE49-F238E27FC236}">
                    <a16:creationId xmlns:a16="http://schemas.microsoft.com/office/drawing/2014/main" id="{C47F86EA-9369-8C46-BDB4-97B338B55CF9}"/>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3" name="object 22">
              <a:extLst>
                <a:ext uri="{FF2B5EF4-FFF2-40B4-BE49-F238E27FC236}">
                  <a16:creationId xmlns:a16="http://schemas.microsoft.com/office/drawing/2014/main" id="{8CFBB2BB-FE7C-E948-8A4B-ED828BCB92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4" name="object 10">
              <a:extLst>
                <a:ext uri="{FF2B5EF4-FFF2-40B4-BE49-F238E27FC236}">
                  <a16:creationId xmlns:a16="http://schemas.microsoft.com/office/drawing/2014/main" id="{203E17F6-EBB0-A84B-B4CF-F1697C214E67}"/>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66" name="object 3">
            <a:extLst>
              <a:ext uri="{FF2B5EF4-FFF2-40B4-BE49-F238E27FC236}">
                <a16:creationId xmlns:a16="http://schemas.microsoft.com/office/drawing/2014/main" id="{E8971CC0-D041-6F4F-B256-D3C87D8C202C}"/>
              </a:ext>
            </a:extLst>
          </p:cNvPr>
          <p:cNvPicPr/>
          <p:nvPr userDrawn="1"/>
        </p:nvPicPr>
        <p:blipFill>
          <a:blip r:embed="rId2" cstate="print">
            <a:alphaModFix/>
          </a:blip>
          <a:stretch>
            <a:fillRect/>
          </a:stretch>
        </p:blipFill>
        <p:spPr>
          <a:xfrm>
            <a:off x="0" y="-1"/>
            <a:ext cx="12215405" cy="431060"/>
          </a:xfrm>
          <a:prstGeom prst="rect">
            <a:avLst/>
          </a:prstGeom>
        </p:spPr>
      </p:pic>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4078295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E5F0B839-9353-E846-AD47-E0CA9DAEDC3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0DFC5487-CD62-CB4E-A4E3-A1E9D83EDC08}"/>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17573EB3-047D-BC44-93E1-5C114BA32B7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9DE04C44-735E-D24D-96C5-B25A500FADAE}"/>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D3807DD3-597D-B446-BFDF-38E89FCF3473}"/>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070191D-56A9-7C49-BCBA-92FBB3DEA655}"/>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7DB34162-57C7-8446-BE88-8A38F9F44DD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DB001776-25EE-B44E-A0F9-4501B3CBA51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48927D32-81A5-8D49-9713-C4D4B21FDAAD}"/>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E59CFED6-027F-0645-9F49-FC2890BA1A7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18D30FB2-01E3-AB44-8354-1D2F1F26F813}"/>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82FA8889-B16F-EE41-8FE1-D4106849B034}"/>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CC61547-D98D-9348-A9ED-D3022C830F3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190D34D4-A150-9F41-A079-D037936229AF}"/>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E6981967-3430-2242-B2DB-A1C6DFEE2AD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F75F63B2-AF78-174E-A1E7-6AC266A634FF}"/>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E338C308-24B6-0C4A-81C5-9AD123CA88F0}"/>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79BFF00E-5E28-EB42-9013-3D4B47448D98}"/>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232ED4AC-708F-CB44-902F-82607003E83E}"/>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7D93ABB1-23F8-5F4C-967A-5D0C774ECA1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65" name="object 3">
            <a:extLst>
              <a:ext uri="{FF2B5EF4-FFF2-40B4-BE49-F238E27FC236}">
                <a16:creationId xmlns:a16="http://schemas.microsoft.com/office/drawing/2014/main" id="{1069FF7D-129B-334B-B0BC-7121B0B408A6}"/>
              </a:ext>
            </a:extLst>
          </p:cNvPr>
          <p:cNvPicPr/>
          <p:nvPr userDrawn="1"/>
        </p:nvPicPr>
        <p:blipFill>
          <a:blip r:embed="rId2" cstate="print">
            <a:alphaModFix/>
          </a:blip>
          <a:stretch>
            <a:fillRect/>
          </a:stretch>
        </p:blipFill>
        <p:spPr>
          <a:xfrm>
            <a:off x="0" y="-1"/>
            <a:ext cx="12215405" cy="431060"/>
          </a:xfrm>
          <a:prstGeom prst="rect">
            <a:avLst/>
          </a:prstGeom>
        </p:spPr>
      </p:pic>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071685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Text-Orange-Streamlined">
    <p:bg>
      <p:bgPr>
        <a:solidFill>
          <a:srgbClr val="FFFFFF"/>
        </a:solidFill>
        <a:effectLst/>
      </p:bgPr>
    </p:bg>
    <p:spTree>
      <p:nvGrpSpPr>
        <p:cNvPr id="1" name=""/>
        <p:cNvGrpSpPr/>
        <p:nvPr/>
      </p:nvGrpSpPr>
      <p:grpSpPr>
        <a:xfrm>
          <a:off x="0" y="0"/>
          <a:ext cx="0" cy="0"/>
          <a:chOff x="0" y="0"/>
          <a:chExt cx="0" cy="0"/>
        </a:xfrm>
      </p:grpSpPr>
      <p:pic>
        <p:nvPicPr>
          <p:cNvPr id="28" name="object 3">
            <a:extLst>
              <a:ext uri="{FF2B5EF4-FFF2-40B4-BE49-F238E27FC236}">
                <a16:creationId xmlns:a16="http://schemas.microsoft.com/office/drawing/2014/main" id="{7B5136A6-EE0B-5A47-A230-0F08DA3B6BCC}"/>
              </a:ext>
            </a:extLst>
          </p:cNvPr>
          <p:cNvPicPr/>
          <p:nvPr userDrawn="1"/>
        </p:nvPicPr>
        <p:blipFill>
          <a:blip r:embed="rId2" cstate="print">
            <a:alphaModFix/>
          </a:blip>
          <a:stretch>
            <a:fillRect/>
          </a:stretch>
        </p:blipFill>
        <p:spPr>
          <a:xfrm>
            <a:off x="0" y="-1"/>
            <a:ext cx="12215405" cy="431060"/>
          </a:xfrm>
          <a:prstGeom prst="rect">
            <a:avLst/>
          </a:prstGeom>
        </p:spPr>
      </p:pic>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2876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DE97D9C6-73FE-D14D-8512-14E37BC89322}"/>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E468C303-0BCD-294D-8A5E-F72832293BBA}"/>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3AA8EBE3-E990-E744-A51E-9E1EDA2814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DDEA5A50-442F-1E41-94EA-A753D6726DD9}"/>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DA891276-27F9-3348-B21F-433466982B35}"/>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0F170833-719E-854B-A96A-2CFC1983BCA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F0EBAB6A-8787-3D4D-9662-EA0BC6E72CB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5DA9EBDC-4C27-474A-B7F5-A1484E88C5C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28D2AF26-6608-1149-90BF-7B7C591953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B2CDD3D2-5178-3947-AC8A-6F48542A55D9}"/>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72C2EC78-D90B-6741-B9AE-3AD609280FFE}"/>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B4041E71-F3E0-9841-B59B-2CE9464FAB93}"/>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60246A32-4DEA-EE48-8F0C-557498470B8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A35F30EE-6BC3-6B40-8242-1897072F0A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C6620E60-909D-B049-804E-873036BE17A3}"/>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AD6957E-8036-BD42-8B86-C7D45890B44D}"/>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08F963C8-233E-E44D-A3E3-2C76B20A8E72}"/>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5B9D0947-E2C8-AA4D-8B86-CB7D56DCEA4C}"/>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22AA30A2-8C47-344A-8DD4-C1E326ECC4AA}"/>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EBB8F6FF-704A-624B-9791-C7BBE41B469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61" name="object 3">
            <a:extLst>
              <a:ext uri="{FF2B5EF4-FFF2-40B4-BE49-F238E27FC236}">
                <a16:creationId xmlns:a16="http://schemas.microsoft.com/office/drawing/2014/main" id="{3B4B609C-2CED-E64D-A84E-5B9E5C7C40B2}"/>
              </a:ext>
            </a:extLst>
          </p:cNvPr>
          <p:cNvPicPr/>
          <p:nvPr userDrawn="1"/>
        </p:nvPicPr>
        <p:blipFill>
          <a:blip r:embed="rId2" cstate="print">
            <a:alphaModFix/>
          </a:blip>
          <a:stretch>
            <a:fillRect/>
          </a:stretch>
        </p:blipFill>
        <p:spPr>
          <a:xfrm>
            <a:off x="0" y="-1"/>
            <a:ext cx="12215405" cy="431060"/>
          </a:xfrm>
          <a:prstGeom prst="rect">
            <a:avLst/>
          </a:prstGeom>
        </p:spPr>
      </p:pic>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451453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7BD831-EAF6-B2C6-7FF5-156C2B04AE66}"/>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6414079" y="508420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spTree>
    <p:extLst>
      <p:ext uri="{BB962C8B-B14F-4D97-AF65-F5344CB8AC3E}">
        <p14:creationId xmlns:p14="http://schemas.microsoft.com/office/powerpoint/2010/main" val="1380009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0F0F6-C41D-29FC-51D4-0EE6EBA9D52B}"/>
              </a:ext>
            </a:extLst>
          </p:cNvPr>
          <p:cNvSpPr/>
          <p:nvPr userDrawn="1"/>
        </p:nvSpPr>
        <p:spPr>
          <a:xfrm>
            <a:off x="0" y="0"/>
            <a:ext cx="12192000" cy="463042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userDrawn="1"/>
        </p:nvGrpSpPr>
        <p:grpSpPr>
          <a:xfrm>
            <a:off x="6414079"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Tree>
    <p:extLst>
      <p:ext uri="{BB962C8B-B14F-4D97-AF65-F5344CB8AC3E}">
        <p14:creationId xmlns:p14="http://schemas.microsoft.com/office/powerpoint/2010/main" val="3111517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Title-Streamlin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3AF511-B775-D53F-045F-E32B44D9066D}"/>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0450EB-F9ED-C8FD-7688-6F2B34B635A3}"/>
              </a:ext>
            </a:extLst>
          </p:cNvPr>
          <p:cNvSpPr/>
          <p:nvPr userDrawn="1"/>
        </p:nvSpPr>
        <p:spPr>
          <a:xfrm>
            <a:off x="1305518" y="1851949"/>
            <a:ext cx="10886481" cy="196769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3644148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E162D1-EFF1-D616-713E-FA85CD079CD3}"/>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951B25-5E60-6996-A4D1-A4195FA7D976}"/>
              </a:ext>
            </a:extLst>
          </p:cNvPr>
          <p:cNvSpPr/>
          <p:nvPr userDrawn="1"/>
        </p:nvSpPr>
        <p:spPr>
          <a:xfrm>
            <a:off x="1305517" y="1851948"/>
            <a:ext cx="10884062" cy="1967697"/>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spTree>
    <p:extLst>
      <p:ext uri="{BB962C8B-B14F-4D97-AF65-F5344CB8AC3E}">
        <p14:creationId xmlns:p14="http://schemas.microsoft.com/office/powerpoint/2010/main" val="3984029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Intro-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68FC3-6371-1127-3D1C-57C10D45AB76}"/>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dirty="0"/>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br>
              <a:rPr lang="en-US" dirty="0"/>
            </a:br>
            <a:r>
              <a:rPr lang="en-US" dirty="0"/>
              <a:t>Additional Line If Needed</a:t>
            </a:r>
          </a:p>
        </p:txBody>
      </p:sp>
      <p:grpSp>
        <p:nvGrpSpPr>
          <p:cNvPr id="6" name="Group 5">
            <a:extLst>
              <a:ext uri="{FF2B5EF4-FFF2-40B4-BE49-F238E27FC236}">
                <a16:creationId xmlns:a16="http://schemas.microsoft.com/office/drawing/2014/main" id="{041E4829-5EBD-ED4B-B65C-191F8889ADA2}"/>
              </a:ext>
            </a:extLst>
          </p:cNvPr>
          <p:cNvGrpSpPr/>
          <p:nvPr userDrawn="1"/>
        </p:nvGrpSpPr>
        <p:grpSpPr>
          <a:xfrm>
            <a:off x="326600" y="2876117"/>
            <a:ext cx="313810" cy="1637267"/>
            <a:chOff x="85329" y="8106682"/>
            <a:chExt cx="275222" cy="1435937"/>
          </a:xfrm>
        </p:grpSpPr>
        <p:sp>
          <p:nvSpPr>
            <p:cNvPr id="60" name="object 7">
              <a:extLst>
                <a:ext uri="{FF2B5EF4-FFF2-40B4-BE49-F238E27FC236}">
                  <a16:creationId xmlns:a16="http://schemas.microsoft.com/office/drawing/2014/main" id="{80640D98-B291-6645-8306-3D8792CF6CE6}"/>
                </a:ext>
              </a:extLst>
            </p:cNvPr>
            <p:cNvSpPr/>
            <p:nvPr/>
          </p:nvSpPr>
          <p:spPr>
            <a:xfrm>
              <a:off x="314174" y="8679351"/>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78" name="object 25">
              <a:extLst>
                <a:ext uri="{FF2B5EF4-FFF2-40B4-BE49-F238E27FC236}">
                  <a16:creationId xmlns:a16="http://schemas.microsoft.com/office/drawing/2014/main" id="{2E837B53-1EF7-8744-A427-F95623B3BB33}"/>
                </a:ext>
              </a:extLst>
            </p:cNvPr>
            <p:cNvSpPr/>
            <p:nvPr/>
          </p:nvSpPr>
          <p:spPr>
            <a:xfrm>
              <a:off x="85329" y="8679350"/>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9" name="object 26">
              <a:extLst>
                <a:ext uri="{FF2B5EF4-FFF2-40B4-BE49-F238E27FC236}">
                  <a16:creationId xmlns:a16="http://schemas.microsoft.com/office/drawing/2014/main" id="{6B29EA59-8629-E144-915F-72688335EA8B}"/>
                </a:ext>
              </a:extLst>
            </p:cNvPr>
            <p:cNvSpPr/>
            <p:nvPr/>
          </p:nvSpPr>
          <p:spPr>
            <a:xfrm>
              <a:off x="140426" y="8106682"/>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81" name="object 28">
              <a:extLst>
                <a:ext uri="{FF2B5EF4-FFF2-40B4-BE49-F238E27FC236}">
                  <a16:creationId xmlns:a16="http://schemas.microsoft.com/office/drawing/2014/main" id="{A86B55A8-AD85-8148-87D5-A2371C99D8D2}"/>
                </a:ext>
              </a:extLst>
            </p:cNvPr>
            <p:cNvSpPr/>
            <p:nvPr userDrawn="1"/>
          </p:nvSpPr>
          <p:spPr>
            <a:xfrm>
              <a:off x="360551" y="8106682"/>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grpSp>
        <p:nvGrpSpPr>
          <p:cNvPr id="7" name="Group 6">
            <a:extLst>
              <a:ext uri="{FF2B5EF4-FFF2-40B4-BE49-F238E27FC236}">
                <a16:creationId xmlns:a16="http://schemas.microsoft.com/office/drawing/2014/main" id="{03714DCA-40EE-474C-8853-8264AA0973FB}"/>
              </a:ext>
            </a:extLst>
          </p:cNvPr>
          <p:cNvGrpSpPr/>
          <p:nvPr userDrawn="1"/>
        </p:nvGrpSpPr>
        <p:grpSpPr>
          <a:xfrm>
            <a:off x="4647831" y="2785587"/>
            <a:ext cx="342277" cy="1823983"/>
            <a:chOff x="4647831" y="2785587"/>
            <a:chExt cx="342277" cy="1823983"/>
          </a:xfrm>
        </p:grpSpPr>
        <p:sp>
          <p:nvSpPr>
            <p:cNvPr id="61" name="object 8">
              <a:extLst>
                <a:ext uri="{FF2B5EF4-FFF2-40B4-BE49-F238E27FC236}">
                  <a16:creationId xmlns:a16="http://schemas.microsoft.com/office/drawing/2014/main" id="{485D1293-9E15-A748-8D58-D23ACDC46398}"/>
                </a:ext>
              </a:extLst>
            </p:cNvPr>
            <p:cNvSpPr/>
            <p:nvPr/>
          </p:nvSpPr>
          <p:spPr>
            <a:xfrm>
              <a:off x="4647831" y="3562341"/>
              <a:ext cx="0" cy="697519"/>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2" name="object 9">
              <a:extLst>
                <a:ext uri="{FF2B5EF4-FFF2-40B4-BE49-F238E27FC236}">
                  <a16:creationId xmlns:a16="http://schemas.microsoft.com/office/drawing/2014/main" id="{449586A5-797E-4844-B195-B143781BC6FC}"/>
                </a:ext>
              </a:extLst>
            </p:cNvPr>
            <p:cNvSpPr/>
            <p:nvPr/>
          </p:nvSpPr>
          <p:spPr>
            <a:xfrm>
              <a:off x="4905828" y="3562339"/>
              <a:ext cx="0" cy="1047231"/>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76" name="object 23">
              <a:extLst>
                <a:ext uri="{FF2B5EF4-FFF2-40B4-BE49-F238E27FC236}">
                  <a16:creationId xmlns:a16="http://schemas.microsoft.com/office/drawing/2014/main" id="{4CBC4500-76B5-BE4C-A136-E5E1A4547121}"/>
                </a:ext>
              </a:extLst>
            </p:cNvPr>
            <p:cNvSpPr/>
            <p:nvPr/>
          </p:nvSpPr>
          <p:spPr>
            <a:xfrm>
              <a:off x="4990108" y="3027834"/>
              <a:ext cx="0" cy="703239"/>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80" name="object 27">
              <a:extLst>
                <a:ext uri="{FF2B5EF4-FFF2-40B4-BE49-F238E27FC236}">
                  <a16:creationId xmlns:a16="http://schemas.microsoft.com/office/drawing/2014/main" id="{AF73F3F9-2068-704D-87A5-24F775D15D67}"/>
                </a:ext>
              </a:extLst>
            </p:cNvPr>
            <p:cNvSpPr/>
            <p:nvPr/>
          </p:nvSpPr>
          <p:spPr>
            <a:xfrm>
              <a:off x="4731870" y="2785587"/>
              <a:ext cx="0" cy="945406"/>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gr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93320" y="591423"/>
            <a:ext cx="5522374" cy="6035249"/>
          </a:xfrm>
          <a:solidFill>
            <a:srgbClr val="FFFFFF"/>
          </a:solidFill>
        </p:spPr>
        <p:txBody>
          <a:bodyPr/>
          <a:lstStyle/>
          <a:p>
            <a:r>
              <a:rPr lang="en-US" dirty="0"/>
              <a:t>CLICK TO ADD PHOTO</a:t>
            </a:r>
          </a:p>
        </p:txBody>
      </p:sp>
    </p:spTree>
    <p:extLst>
      <p:ext uri="{BB962C8B-B14F-4D97-AF65-F5344CB8AC3E}">
        <p14:creationId xmlns:p14="http://schemas.microsoft.com/office/powerpoint/2010/main" val="187459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C0431-6F84-841F-C3D3-F3027B3723E2}"/>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lvl="1"/>
            <a:r>
              <a:rPr lang="en-US" dirty="0"/>
              <a:t>Second Level</a:t>
            </a:r>
            <a:br>
              <a:rPr lang="en-US" dirty="0"/>
            </a:br>
            <a:r>
              <a:rPr lang="en-US" dirty="0"/>
              <a:t>Additional Line If </a:t>
            </a:r>
            <a:r>
              <a:rPr lang="en-US" dirty="0" err="1"/>
              <a:t>Neededv</a:t>
            </a:r>
            <a:endParaRPr lang="en-US" dirty="0"/>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5" name="Slide Number Placeholder 5">
            <a:extLst>
              <a:ext uri="{FF2B5EF4-FFF2-40B4-BE49-F238E27FC236}">
                <a16:creationId xmlns:a16="http://schemas.microsoft.com/office/drawing/2014/main" id="{83AED46B-6841-D34B-B20C-1258B0FE867A}"/>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74621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Title-Streamlined">
    <p:spTree>
      <p:nvGrpSpPr>
        <p:cNvPr id="1" name=""/>
        <p:cNvGrpSpPr/>
        <p:nvPr/>
      </p:nvGrpSpPr>
      <p:grpSpPr>
        <a:xfrm>
          <a:off x="0" y="0"/>
          <a:ext cx="0" cy="0"/>
          <a:chOff x="0" y="0"/>
          <a:chExt cx="0" cy="0"/>
        </a:xfrm>
      </p:grpSpPr>
      <p:pic>
        <p:nvPicPr>
          <p:cNvPr id="12" name="Picture 11" descr="A picture containing outdoor, blue, high, day&#10;&#10;Description automatically generated">
            <a:extLst>
              <a:ext uri="{FF2B5EF4-FFF2-40B4-BE49-F238E27FC236}">
                <a16:creationId xmlns:a16="http://schemas.microsoft.com/office/drawing/2014/main" id="{F52ABDD9-D7C0-A149-B5CC-09D9843C69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07939" y="1851949"/>
            <a:ext cx="10881642" cy="1967697"/>
          </a:xfrm>
          <a:prstGeom prst="rect">
            <a:avLst/>
          </a:prstGeom>
        </p:spPr>
      </p:pic>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pic>
        <p:nvPicPr>
          <p:cNvPr id="25" name="Picture 24" descr="A picture containing outdoor, blue, high, day&#10;&#10;Description automatically generated">
            <a:extLst>
              <a:ext uri="{FF2B5EF4-FFF2-40B4-BE49-F238E27FC236}">
                <a16:creationId xmlns:a16="http://schemas.microsoft.com/office/drawing/2014/main" id="{9AC9622B-6F54-8241-BEFE-8070DBBE67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6" y="5694204"/>
            <a:ext cx="1894727" cy="720449"/>
          </a:xfrm>
          <a:prstGeom prst="rect">
            <a:avLst/>
          </a:prstGeom>
        </p:spPr>
      </p:pic>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4049694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25285A-9B11-5E56-B2F2-02DE005A0DFC}"/>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258019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Section-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BEF644-C6FC-50B6-7611-43AB99B0A006}"/>
              </a:ext>
            </a:extLst>
          </p:cNvPr>
          <p:cNvSpPr/>
          <p:nvPr userDrawn="1"/>
        </p:nvSpPr>
        <p:spPr>
          <a:xfrm>
            <a:off x="1379930" y="-5604"/>
            <a:ext cx="10812069" cy="6858000"/>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2128842"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85339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Section-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9A0BAC-D37A-FB65-272E-5FE209EFEEBE}"/>
              </a:ext>
            </a:extLst>
          </p:cNvPr>
          <p:cNvSpPr/>
          <p:nvPr userDrawn="1"/>
        </p:nvSpPr>
        <p:spPr>
          <a:xfrm>
            <a:off x="1343025" y="-2"/>
            <a:ext cx="10872380" cy="6858002"/>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CF71CA8-3C13-A846-950D-185342585695}"/>
              </a:ext>
            </a:extLst>
          </p:cNvPr>
          <p:cNvGrpSpPr/>
          <p:nvPr userDrawn="1"/>
        </p:nvGrpSpPr>
        <p:grpSpPr>
          <a:xfrm>
            <a:off x="2128842" y="307065"/>
            <a:ext cx="1054452" cy="6343343"/>
            <a:chOff x="5637151" y="307065"/>
            <a:chExt cx="1054452" cy="6343343"/>
          </a:xfrm>
        </p:grpSpPr>
        <p:grpSp>
          <p:nvGrpSpPr>
            <p:cNvPr id="36" name="Group 35">
              <a:extLst>
                <a:ext uri="{FF2B5EF4-FFF2-40B4-BE49-F238E27FC236}">
                  <a16:creationId xmlns:a16="http://schemas.microsoft.com/office/drawing/2014/main" id="{8D9749FD-1650-AC4C-8FAF-7A5967BFDB07}"/>
                </a:ext>
              </a:extLst>
            </p:cNvPr>
            <p:cNvGrpSpPr/>
            <p:nvPr userDrawn="1"/>
          </p:nvGrpSpPr>
          <p:grpSpPr>
            <a:xfrm>
              <a:off x="5637151" y="307065"/>
              <a:ext cx="1054452" cy="97449"/>
              <a:chOff x="5637151" y="307065"/>
              <a:chExt cx="1054452" cy="97449"/>
            </a:xfrm>
          </p:grpSpPr>
          <p:sp>
            <p:nvSpPr>
              <p:cNvPr id="61" name="object 12">
                <a:extLst>
                  <a:ext uri="{FF2B5EF4-FFF2-40B4-BE49-F238E27FC236}">
                    <a16:creationId xmlns:a16="http://schemas.microsoft.com/office/drawing/2014/main" id="{9F9996D8-A547-A04D-82CA-0856441B2AD5}"/>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62" name="object 22">
                <a:extLst>
                  <a:ext uri="{FF2B5EF4-FFF2-40B4-BE49-F238E27FC236}">
                    <a16:creationId xmlns:a16="http://schemas.microsoft.com/office/drawing/2014/main" id="{E8744191-3CCC-CE4E-BB90-9766515C313B}"/>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38" name="Group 37">
              <a:extLst>
                <a:ext uri="{FF2B5EF4-FFF2-40B4-BE49-F238E27FC236}">
                  <a16:creationId xmlns:a16="http://schemas.microsoft.com/office/drawing/2014/main" id="{2A7499B9-3195-D045-A404-4C018F7DE908}"/>
                </a:ext>
              </a:extLst>
            </p:cNvPr>
            <p:cNvGrpSpPr/>
            <p:nvPr userDrawn="1"/>
          </p:nvGrpSpPr>
          <p:grpSpPr>
            <a:xfrm>
              <a:off x="5637151" y="748531"/>
              <a:ext cx="1054452" cy="111512"/>
              <a:chOff x="5637151" y="748531"/>
              <a:chExt cx="1054452" cy="111512"/>
            </a:xfrm>
          </p:grpSpPr>
          <p:sp>
            <p:nvSpPr>
              <p:cNvPr id="58" name="object 10">
                <a:extLst>
                  <a:ext uri="{FF2B5EF4-FFF2-40B4-BE49-F238E27FC236}">
                    <a16:creationId xmlns:a16="http://schemas.microsoft.com/office/drawing/2014/main" id="{C89791E1-8ED0-D048-8581-B3572F454F6E}"/>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9" name="object 22">
                <a:extLst>
                  <a:ext uri="{FF2B5EF4-FFF2-40B4-BE49-F238E27FC236}">
                    <a16:creationId xmlns:a16="http://schemas.microsoft.com/office/drawing/2014/main" id="{ED37D4F5-434C-7F45-B6F6-0C2FBCC83FF8}"/>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60" name="object 10">
                <a:extLst>
                  <a:ext uri="{FF2B5EF4-FFF2-40B4-BE49-F238E27FC236}">
                    <a16:creationId xmlns:a16="http://schemas.microsoft.com/office/drawing/2014/main" id="{8D5A636C-2F49-0143-8A47-F90ABB33E47D}"/>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D2037C88-237D-AF48-9D71-2D84C1F29960}"/>
                </a:ext>
              </a:extLst>
            </p:cNvPr>
            <p:cNvGrpSpPr/>
            <p:nvPr userDrawn="1"/>
          </p:nvGrpSpPr>
          <p:grpSpPr>
            <a:xfrm>
              <a:off x="5637151" y="1356272"/>
              <a:ext cx="1054452" cy="18398"/>
              <a:chOff x="5637151" y="1356272"/>
              <a:chExt cx="1054452" cy="18398"/>
            </a:xfrm>
          </p:grpSpPr>
          <p:sp>
            <p:nvSpPr>
              <p:cNvPr id="56" name="object 10">
                <a:extLst>
                  <a:ext uri="{FF2B5EF4-FFF2-40B4-BE49-F238E27FC236}">
                    <a16:creationId xmlns:a16="http://schemas.microsoft.com/office/drawing/2014/main" id="{4DB64A41-693C-D44E-BF7F-033274EE04E3}"/>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7" name="object 22">
                <a:extLst>
                  <a:ext uri="{FF2B5EF4-FFF2-40B4-BE49-F238E27FC236}">
                    <a16:creationId xmlns:a16="http://schemas.microsoft.com/office/drawing/2014/main" id="{7D74FD52-9AC0-1A41-B7A6-168AAC276A53}"/>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0" name="Group 39">
              <a:extLst>
                <a:ext uri="{FF2B5EF4-FFF2-40B4-BE49-F238E27FC236}">
                  <a16:creationId xmlns:a16="http://schemas.microsoft.com/office/drawing/2014/main" id="{9F9E9A71-0FF1-3941-B88B-324ED6B5FA49}"/>
                </a:ext>
              </a:extLst>
            </p:cNvPr>
            <p:cNvGrpSpPr/>
            <p:nvPr userDrawn="1"/>
          </p:nvGrpSpPr>
          <p:grpSpPr>
            <a:xfrm>
              <a:off x="5637151" y="2332004"/>
              <a:ext cx="1054452" cy="18398"/>
              <a:chOff x="5637151" y="1356272"/>
              <a:chExt cx="1054452" cy="18398"/>
            </a:xfrm>
          </p:grpSpPr>
          <p:sp>
            <p:nvSpPr>
              <p:cNvPr id="54" name="object 10">
                <a:extLst>
                  <a:ext uri="{FF2B5EF4-FFF2-40B4-BE49-F238E27FC236}">
                    <a16:creationId xmlns:a16="http://schemas.microsoft.com/office/drawing/2014/main" id="{8EAFBA7B-BF3D-0F42-B8E1-78A9A998D24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5" name="object 22">
                <a:extLst>
                  <a:ext uri="{FF2B5EF4-FFF2-40B4-BE49-F238E27FC236}">
                    <a16:creationId xmlns:a16="http://schemas.microsoft.com/office/drawing/2014/main" id="{4B18B7FF-5747-C049-A6C5-4F423D9F5986}"/>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1" name="object 22">
              <a:extLst>
                <a:ext uri="{FF2B5EF4-FFF2-40B4-BE49-F238E27FC236}">
                  <a16:creationId xmlns:a16="http://schemas.microsoft.com/office/drawing/2014/main" id="{A56F6ECD-C894-5944-BE88-D7507C74EAF2}"/>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2" name="Group 41">
              <a:extLst>
                <a:ext uri="{FF2B5EF4-FFF2-40B4-BE49-F238E27FC236}">
                  <a16:creationId xmlns:a16="http://schemas.microsoft.com/office/drawing/2014/main" id="{BFAEDB62-5DF7-3B4F-A4FB-DB3F193C6B87}"/>
                </a:ext>
              </a:extLst>
            </p:cNvPr>
            <p:cNvGrpSpPr/>
            <p:nvPr userDrawn="1"/>
          </p:nvGrpSpPr>
          <p:grpSpPr>
            <a:xfrm flipH="1">
              <a:off x="5637151" y="4556673"/>
              <a:ext cx="1054452" cy="18398"/>
              <a:chOff x="5637151" y="1356272"/>
              <a:chExt cx="1054452" cy="18398"/>
            </a:xfrm>
          </p:grpSpPr>
          <p:sp>
            <p:nvSpPr>
              <p:cNvPr id="52" name="object 10">
                <a:extLst>
                  <a:ext uri="{FF2B5EF4-FFF2-40B4-BE49-F238E27FC236}">
                    <a16:creationId xmlns:a16="http://schemas.microsoft.com/office/drawing/2014/main" id="{EEB282D0-9214-4844-A266-84F472E2FE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3" name="object 22">
                <a:extLst>
                  <a:ext uri="{FF2B5EF4-FFF2-40B4-BE49-F238E27FC236}">
                    <a16:creationId xmlns:a16="http://schemas.microsoft.com/office/drawing/2014/main" id="{6F9330EC-85CF-CB43-9A77-C814C76E7BDF}"/>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694A5AAC-867A-C542-962B-18338EECF9C6}"/>
                </a:ext>
              </a:extLst>
            </p:cNvPr>
            <p:cNvGrpSpPr/>
            <p:nvPr userDrawn="1"/>
          </p:nvGrpSpPr>
          <p:grpSpPr>
            <a:xfrm flipH="1">
              <a:off x="5637151" y="5071585"/>
              <a:ext cx="1054452" cy="444171"/>
              <a:chOff x="5637151" y="1285667"/>
              <a:chExt cx="1054452" cy="444171"/>
            </a:xfrm>
          </p:grpSpPr>
          <p:sp>
            <p:nvSpPr>
              <p:cNvPr id="48" name="object 10">
                <a:extLst>
                  <a:ext uri="{FF2B5EF4-FFF2-40B4-BE49-F238E27FC236}">
                    <a16:creationId xmlns:a16="http://schemas.microsoft.com/office/drawing/2014/main" id="{5C3EA676-EBF9-C542-8D0E-233EB097A7ED}"/>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9" name="object 22">
                <a:extLst>
                  <a:ext uri="{FF2B5EF4-FFF2-40B4-BE49-F238E27FC236}">
                    <a16:creationId xmlns:a16="http://schemas.microsoft.com/office/drawing/2014/main" id="{6ACE70E3-2255-B54F-9093-14639DF54CA6}"/>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50" name="object 10">
                <a:extLst>
                  <a:ext uri="{FF2B5EF4-FFF2-40B4-BE49-F238E27FC236}">
                    <a16:creationId xmlns:a16="http://schemas.microsoft.com/office/drawing/2014/main" id="{E32582A8-A0BA-F142-9606-55946DB07C32}"/>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1" name="object 22">
                <a:extLst>
                  <a:ext uri="{FF2B5EF4-FFF2-40B4-BE49-F238E27FC236}">
                    <a16:creationId xmlns:a16="http://schemas.microsoft.com/office/drawing/2014/main" id="{CA4F6FB0-9D21-2D4E-9EE8-5D358C5C033B}"/>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4" name="object 22">
              <a:extLst>
                <a:ext uri="{FF2B5EF4-FFF2-40B4-BE49-F238E27FC236}">
                  <a16:creationId xmlns:a16="http://schemas.microsoft.com/office/drawing/2014/main" id="{EA47F1CB-5FCA-6042-95CD-CEFC2ADE4197}"/>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5" name="Group 44">
              <a:extLst>
                <a:ext uri="{FF2B5EF4-FFF2-40B4-BE49-F238E27FC236}">
                  <a16:creationId xmlns:a16="http://schemas.microsoft.com/office/drawing/2014/main" id="{5FEBC9B4-32D5-AE44-8B01-97AE950BF45C}"/>
                </a:ext>
              </a:extLst>
            </p:cNvPr>
            <p:cNvGrpSpPr/>
            <p:nvPr userDrawn="1"/>
          </p:nvGrpSpPr>
          <p:grpSpPr>
            <a:xfrm>
              <a:off x="5637151" y="6467844"/>
              <a:ext cx="1039485" cy="182564"/>
              <a:chOff x="5637151" y="1356272"/>
              <a:chExt cx="1039485" cy="182564"/>
            </a:xfrm>
          </p:grpSpPr>
          <p:sp>
            <p:nvSpPr>
              <p:cNvPr id="46" name="object 10">
                <a:extLst>
                  <a:ext uri="{FF2B5EF4-FFF2-40B4-BE49-F238E27FC236}">
                    <a16:creationId xmlns:a16="http://schemas.microsoft.com/office/drawing/2014/main" id="{DB674065-ADFF-8E4C-951A-993BAF69F3C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7" name="object 22">
                <a:extLst>
                  <a:ext uri="{FF2B5EF4-FFF2-40B4-BE49-F238E27FC236}">
                    <a16:creationId xmlns:a16="http://schemas.microsoft.com/office/drawing/2014/main" id="{358EE1C1-F146-554F-8D69-D1D6F8EF0BFC}"/>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3459544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01458B"/>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dirty="0"/>
              <a:t>Click to add add attribution here</a:t>
            </a:r>
          </a:p>
        </p:txBody>
      </p:sp>
    </p:spTree>
    <p:extLst>
      <p:ext uri="{BB962C8B-B14F-4D97-AF65-F5344CB8AC3E}">
        <p14:creationId xmlns:p14="http://schemas.microsoft.com/office/powerpoint/2010/main" val="3807093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spTree>
    <p:extLst>
      <p:ext uri="{BB962C8B-B14F-4D97-AF65-F5344CB8AC3E}">
        <p14:creationId xmlns:p14="http://schemas.microsoft.com/office/powerpoint/2010/main" val="4073278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solidFill>
                  <a:schemeClr val="accent2"/>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solidFill>
                  <a:schemeClr val="accent2"/>
                </a:solidFill>
              </a:endParaRPr>
            </a:p>
          </p:txBody>
        </p:sp>
      </p:grpSp>
    </p:spTree>
    <p:extLst>
      <p:ext uri="{BB962C8B-B14F-4D97-AF65-F5344CB8AC3E}">
        <p14:creationId xmlns:p14="http://schemas.microsoft.com/office/powerpoint/2010/main" val="2104981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solidFill>
                  <a:schemeClr val="accent1"/>
                </a:solidFill>
              </a:endParaRPr>
            </a:p>
          </p:txBody>
        </p:sp>
      </p:grpSp>
    </p:spTree>
    <p:extLst>
      <p:ext uri="{BB962C8B-B14F-4D97-AF65-F5344CB8AC3E}">
        <p14:creationId xmlns:p14="http://schemas.microsoft.com/office/powerpoint/2010/main" val="466869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userDrawn="1"/>
        </p:nvGrpSpPr>
        <p:grpSpPr>
          <a:xfrm>
            <a:off x="11479694" y="484771"/>
            <a:ext cx="712306"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userDrawn="1"/>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2" name="Group 11">
              <a:extLst>
                <a:ext uri="{FF2B5EF4-FFF2-40B4-BE49-F238E27FC236}">
                  <a16:creationId xmlns:a16="http://schemas.microsoft.com/office/drawing/2014/main" id="{2BAB6B7E-91AB-A845-99F4-EF34E378B75D}"/>
                </a:ext>
              </a:extLst>
            </p:cNvPr>
            <p:cNvGrpSpPr/>
            <p:nvPr userDrawn="1"/>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4" name="object 10">
                <a:extLst>
                  <a:ext uri="{FF2B5EF4-FFF2-40B4-BE49-F238E27FC236}">
                    <a16:creationId xmlns:a16="http://schemas.microsoft.com/office/drawing/2014/main" id="{9AFF11AB-8F4F-724C-8CFC-6FBC5565309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3" name="object 22">
                <a:extLst>
                  <a:ext uri="{FF2B5EF4-FFF2-40B4-BE49-F238E27FC236}">
                    <a16:creationId xmlns:a16="http://schemas.microsoft.com/office/drawing/2014/main" id="{016500BB-4144-9A4F-B7AE-380B54A21B62}"/>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 name="Group 10">
              <a:extLst>
                <a:ext uri="{FF2B5EF4-FFF2-40B4-BE49-F238E27FC236}">
                  <a16:creationId xmlns:a16="http://schemas.microsoft.com/office/drawing/2014/main" id="{7B9EF69F-2683-6B48-A324-5FEAD0814EB7}"/>
                </a:ext>
              </a:extLst>
            </p:cNvPr>
            <p:cNvGrpSpPr/>
            <p:nvPr userDrawn="1"/>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0" name="object 22">
                <a:extLst>
                  <a:ext uri="{FF2B5EF4-FFF2-40B4-BE49-F238E27FC236}">
                    <a16:creationId xmlns:a16="http://schemas.microsoft.com/office/drawing/2014/main" id="{43F084A3-AD2B-784B-B3EF-AD4BDD57F604}"/>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 name="Group 9">
              <a:extLst>
                <a:ext uri="{FF2B5EF4-FFF2-40B4-BE49-F238E27FC236}">
                  <a16:creationId xmlns:a16="http://schemas.microsoft.com/office/drawing/2014/main" id="{5F982F1F-6739-BC4B-BAB1-3888F2033F59}"/>
                </a:ext>
              </a:extLst>
            </p:cNvPr>
            <p:cNvGrpSpPr/>
            <p:nvPr userDrawn="1"/>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38" name="object 22">
                <a:extLst>
                  <a:ext uri="{FF2B5EF4-FFF2-40B4-BE49-F238E27FC236}">
                    <a16:creationId xmlns:a16="http://schemas.microsoft.com/office/drawing/2014/main" id="{25C4C95E-AFAE-B64C-9050-39D34C50F6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21" name="object 22">
              <a:extLst>
                <a:ext uri="{FF2B5EF4-FFF2-40B4-BE49-F238E27FC236}">
                  <a16:creationId xmlns:a16="http://schemas.microsoft.com/office/drawing/2014/main" id="{0BB380E0-F0AD-8D49-9ADE-10943B64CFA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9" name="Group 8">
              <a:extLst>
                <a:ext uri="{FF2B5EF4-FFF2-40B4-BE49-F238E27FC236}">
                  <a16:creationId xmlns:a16="http://schemas.microsoft.com/office/drawing/2014/main" id="{30D6B3E6-2AA6-874C-B07F-43C1BD46C0EF}"/>
                </a:ext>
              </a:extLst>
            </p:cNvPr>
            <p:cNvGrpSpPr/>
            <p:nvPr userDrawn="1"/>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32" name="object 10">
                <a:extLst>
                  <a:ext uri="{FF2B5EF4-FFF2-40B4-BE49-F238E27FC236}">
                    <a16:creationId xmlns:a16="http://schemas.microsoft.com/office/drawing/2014/main" id="{25BDE417-F839-5941-9662-16DF0A8A99D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9" name="object 22">
              <a:extLst>
                <a:ext uri="{FF2B5EF4-FFF2-40B4-BE49-F238E27FC236}">
                  <a16:creationId xmlns:a16="http://schemas.microsoft.com/office/drawing/2014/main" id="{C008405F-AD5B-A24D-9999-84228CA5920C}"/>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8" name="object 10">
              <a:extLst>
                <a:ext uri="{FF2B5EF4-FFF2-40B4-BE49-F238E27FC236}">
                  <a16:creationId xmlns:a16="http://schemas.microsoft.com/office/drawing/2014/main" id="{703129EE-7825-5948-A27A-1D79F9B2F776}"/>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116786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A50B3-B544-8050-7B46-896A323F55C8}"/>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7" name="Group 46">
            <a:extLst>
              <a:ext uri="{FF2B5EF4-FFF2-40B4-BE49-F238E27FC236}">
                <a16:creationId xmlns:a16="http://schemas.microsoft.com/office/drawing/2014/main" id="{6A8CCB4F-EB6E-7C49-BFF4-BFE193A492BA}"/>
              </a:ext>
            </a:extLst>
          </p:cNvPr>
          <p:cNvGrpSpPr/>
          <p:nvPr userDrawn="1"/>
        </p:nvGrpSpPr>
        <p:grpSpPr>
          <a:xfrm>
            <a:off x="11479694" y="484771"/>
            <a:ext cx="712306" cy="5410029"/>
            <a:chOff x="11492959" y="484771"/>
            <a:chExt cx="712306" cy="5410029"/>
          </a:xfrm>
        </p:grpSpPr>
        <p:grpSp>
          <p:nvGrpSpPr>
            <p:cNvPr id="48" name="Group 47">
              <a:extLst>
                <a:ext uri="{FF2B5EF4-FFF2-40B4-BE49-F238E27FC236}">
                  <a16:creationId xmlns:a16="http://schemas.microsoft.com/office/drawing/2014/main" id="{4D52C820-4118-5844-B4C6-0F6ECAAE10C5}"/>
                </a:ext>
              </a:extLst>
            </p:cNvPr>
            <p:cNvGrpSpPr/>
            <p:nvPr userDrawn="1"/>
          </p:nvGrpSpPr>
          <p:grpSpPr>
            <a:xfrm>
              <a:off x="11492959" y="484771"/>
              <a:ext cx="712305" cy="98641"/>
              <a:chOff x="11492959" y="484771"/>
              <a:chExt cx="712305" cy="98641"/>
            </a:xfrm>
          </p:grpSpPr>
          <p:sp>
            <p:nvSpPr>
              <p:cNvPr id="65" name="object 12">
                <a:extLst>
                  <a:ext uri="{FF2B5EF4-FFF2-40B4-BE49-F238E27FC236}">
                    <a16:creationId xmlns:a16="http://schemas.microsoft.com/office/drawing/2014/main" id="{BE12A101-DF84-F747-9771-CB4355965664}"/>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6" name="object 22">
                <a:extLst>
                  <a:ext uri="{FF2B5EF4-FFF2-40B4-BE49-F238E27FC236}">
                    <a16:creationId xmlns:a16="http://schemas.microsoft.com/office/drawing/2014/main" id="{E18BFEC0-9622-8C4B-BEAB-155F3A86A4F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DDA3EA8-5304-8E4F-9EF0-3B226B876524}"/>
                </a:ext>
              </a:extLst>
            </p:cNvPr>
            <p:cNvGrpSpPr/>
            <p:nvPr userDrawn="1"/>
          </p:nvGrpSpPr>
          <p:grpSpPr>
            <a:xfrm>
              <a:off x="11492959" y="837460"/>
              <a:ext cx="712305" cy="112876"/>
              <a:chOff x="11492959" y="837460"/>
              <a:chExt cx="712305" cy="112876"/>
            </a:xfrm>
          </p:grpSpPr>
          <p:sp>
            <p:nvSpPr>
              <p:cNvPr id="62" name="object 10">
                <a:extLst>
                  <a:ext uri="{FF2B5EF4-FFF2-40B4-BE49-F238E27FC236}">
                    <a16:creationId xmlns:a16="http://schemas.microsoft.com/office/drawing/2014/main" id="{E0E1BB06-EA7B-E14F-BAD7-BDCB1A94219C}"/>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10">
                <a:extLst>
                  <a:ext uri="{FF2B5EF4-FFF2-40B4-BE49-F238E27FC236}">
                    <a16:creationId xmlns:a16="http://schemas.microsoft.com/office/drawing/2014/main" id="{CBE47FDE-FF02-074A-B9DB-F0F4661EBE5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0B497DC5-24D2-7E47-B359-40C9E161FE7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A08C2A0C-61DC-AD43-8303-E68852FB5C2C}"/>
                </a:ext>
              </a:extLst>
            </p:cNvPr>
            <p:cNvGrpSpPr/>
            <p:nvPr userDrawn="1"/>
          </p:nvGrpSpPr>
          <p:grpSpPr>
            <a:xfrm>
              <a:off x="11492959" y="1459641"/>
              <a:ext cx="712305" cy="18623"/>
              <a:chOff x="11492959" y="1459641"/>
              <a:chExt cx="712305" cy="18623"/>
            </a:xfrm>
          </p:grpSpPr>
          <p:sp>
            <p:nvSpPr>
              <p:cNvPr id="60" name="object 10">
                <a:extLst>
                  <a:ext uri="{FF2B5EF4-FFF2-40B4-BE49-F238E27FC236}">
                    <a16:creationId xmlns:a16="http://schemas.microsoft.com/office/drawing/2014/main" id="{A819BBCB-D1B4-3148-95C0-DB1885048F31}"/>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1" name="object 22">
                <a:extLst>
                  <a:ext uri="{FF2B5EF4-FFF2-40B4-BE49-F238E27FC236}">
                    <a16:creationId xmlns:a16="http://schemas.microsoft.com/office/drawing/2014/main" id="{CC15F2B0-424E-FA43-A735-194F8572DBE7}"/>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1" name="Group 50">
              <a:extLst>
                <a:ext uri="{FF2B5EF4-FFF2-40B4-BE49-F238E27FC236}">
                  <a16:creationId xmlns:a16="http://schemas.microsoft.com/office/drawing/2014/main" id="{99316C53-414D-5E4C-9A57-1C645317124C}"/>
                </a:ext>
              </a:extLst>
            </p:cNvPr>
            <p:cNvGrpSpPr/>
            <p:nvPr userDrawn="1"/>
          </p:nvGrpSpPr>
          <p:grpSpPr>
            <a:xfrm>
              <a:off x="11492959" y="2418879"/>
              <a:ext cx="712305" cy="126395"/>
              <a:chOff x="11492959" y="2418879"/>
              <a:chExt cx="712305" cy="126395"/>
            </a:xfrm>
          </p:grpSpPr>
          <p:sp>
            <p:nvSpPr>
              <p:cNvPr id="58" name="object 10">
                <a:extLst>
                  <a:ext uri="{FF2B5EF4-FFF2-40B4-BE49-F238E27FC236}">
                    <a16:creationId xmlns:a16="http://schemas.microsoft.com/office/drawing/2014/main" id="{53E70FBD-0E5F-FB46-8A99-2E5007564159}"/>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C686AC97-6BE7-3240-8B47-2F6DDE516FC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2" name="object 22">
              <a:extLst>
                <a:ext uri="{FF2B5EF4-FFF2-40B4-BE49-F238E27FC236}">
                  <a16:creationId xmlns:a16="http://schemas.microsoft.com/office/drawing/2014/main" id="{9E29B2C6-4C96-1E4E-A6E7-0BE771074BC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3" name="Group 52">
              <a:extLst>
                <a:ext uri="{FF2B5EF4-FFF2-40B4-BE49-F238E27FC236}">
                  <a16:creationId xmlns:a16="http://schemas.microsoft.com/office/drawing/2014/main" id="{8D91ADF0-2698-4440-B2A7-94FF113F28CC}"/>
                </a:ext>
              </a:extLst>
            </p:cNvPr>
            <p:cNvGrpSpPr/>
            <p:nvPr userDrawn="1"/>
          </p:nvGrpSpPr>
          <p:grpSpPr>
            <a:xfrm>
              <a:off x="11492959" y="5160951"/>
              <a:ext cx="712305" cy="70754"/>
              <a:chOff x="11492959" y="5160951"/>
              <a:chExt cx="712305" cy="70754"/>
            </a:xfrm>
          </p:grpSpPr>
          <p:sp>
            <p:nvSpPr>
              <p:cNvPr id="56" name="object 22">
                <a:extLst>
                  <a:ext uri="{FF2B5EF4-FFF2-40B4-BE49-F238E27FC236}">
                    <a16:creationId xmlns:a16="http://schemas.microsoft.com/office/drawing/2014/main" id="{557CF4E5-A2DD-AE42-859E-1C502965D5D4}"/>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7" name="object 10">
                <a:extLst>
                  <a:ext uri="{FF2B5EF4-FFF2-40B4-BE49-F238E27FC236}">
                    <a16:creationId xmlns:a16="http://schemas.microsoft.com/office/drawing/2014/main" id="{AA98D139-27CF-A046-90AC-6A2205B7088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4" name="object 22">
              <a:extLst>
                <a:ext uri="{FF2B5EF4-FFF2-40B4-BE49-F238E27FC236}">
                  <a16:creationId xmlns:a16="http://schemas.microsoft.com/office/drawing/2014/main" id="{9B673621-43F3-6D40-A227-317FA2F08BF4}"/>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047C592D-3942-6345-8F73-4337FAC7340D}"/>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090611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A127F773-8447-EF4B-B718-12D5F2E991AF}"/>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C82B53FD-9695-1A4A-A1D7-1CB7DDBD7104}"/>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F9E7742B-2A8C-B64E-B27E-97E41BBED30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F599F89F-F1FF-A94F-A99A-0AC7EBEC9CE6}"/>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B3170071-F337-9B4D-8523-2A0337757F1B}"/>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A2614D46-AB61-0442-AA3D-26EAFA482188}"/>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5A780A98-3242-FF41-81F7-434BE8AC1D47}"/>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2A06A007-BFA8-F841-907E-F5982031CC2F}"/>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7B746EDC-FE6D-444C-902A-779258B4783A}"/>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3894879A-F527-3B49-AFE7-1D35877F5B2A}"/>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3A44FFE2-CC80-F541-A5F5-026F6EB2DE0D}"/>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E5F44BB9-D299-1749-B4BB-FED2A2B0DCA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173553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Title-Streamlined">
    <p:spTree>
      <p:nvGrpSpPr>
        <p:cNvPr id="1" name=""/>
        <p:cNvGrpSpPr/>
        <p:nvPr/>
      </p:nvGrpSpPr>
      <p:grpSpPr>
        <a:xfrm>
          <a:off x="0" y="0"/>
          <a:ext cx="0" cy="0"/>
          <a:chOff x="0" y="0"/>
          <a:chExt cx="0" cy="0"/>
        </a:xfrm>
      </p:grpSpPr>
      <p:pic>
        <p:nvPicPr>
          <p:cNvPr id="14" name="object 3">
            <a:extLst>
              <a:ext uri="{FF2B5EF4-FFF2-40B4-BE49-F238E27FC236}">
                <a16:creationId xmlns:a16="http://schemas.microsoft.com/office/drawing/2014/main" id="{86F9D704-E281-694A-8DF7-8FE9BEBCEAFB}"/>
              </a:ext>
            </a:extLst>
          </p:cNvPr>
          <p:cNvPicPr/>
          <p:nvPr userDrawn="1"/>
        </p:nvPicPr>
        <p:blipFill>
          <a:blip r:embed="rId2" cstate="print"/>
          <a:stretch>
            <a:fillRect/>
          </a:stretch>
        </p:blipFill>
        <p:spPr>
          <a:xfrm>
            <a:off x="1307938" y="1851948"/>
            <a:ext cx="10884062" cy="1988449"/>
          </a:xfrm>
          <a:prstGeom prst="rect">
            <a:avLst/>
          </a:prstGeom>
        </p:spPr>
      </p:pic>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pic>
        <p:nvPicPr>
          <p:cNvPr id="25" name="Picture 24" descr="A picture containing outdoor, blue, high, day&#10;&#10;Description automatically generated">
            <a:extLst>
              <a:ext uri="{FF2B5EF4-FFF2-40B4-BE49-F238E27FC236}">
                <a16:creationId xmlns:a16="http://schemas.microsoft.com/office/drawing/2014/main" id="{9AC9622B-6F54-8241-BEFE-8070DBBE67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56" y="5694204"/>
            <a:ext cx="1894727" cy="720449"/>
          </a:xfrm>
          <a:prstGeom prst="rect">
            <a:avLst/>
          </a:prstGeom>
        </p:spPr>
      </p:pic>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spTree>
    <p:extLst>
      <p:ext uri="{BB962C8B-B14F-4D97-AF65-F5344CB8AC3E}">
        <p14:creationId xmlns:p14="http://schemas.microsoft.com/office/powerpoint/2010/main" val="288244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3367-E24F-45E3-EEDB-32AC7B21884C}"/>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8694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2198099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Text-Orang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38E9-C540-71D8-1913-7FA9453262E3}"/>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78" name="Group 77">
            <a:extLst>
              <a:ext uri="{FF2B5EF4-FFF2-40B4-BE49-F238E27FC236}">
                <a16:creationId xmlns:a16="http://schemas.microsoft.com/office/drawing/2014/main" id="{F80CF280-019C-7047-AE31-5DD80D71D201}"/>
              </a:ext>
            </a:extLst>
          </p:cNvPr>
          <p:cNvGrpSpPr/>
          <p:nvPr userDrawn="1"/>
        </p:nvGrpSpPr>
        <p:grpSpPr>
          <a:xfrm>
            <a:off x="11479694" y="484771"/>
            <a:ext cx="712306" cy="5410029"/>
            <a:chOff x="11492959" y="484771"/>
            <a:chExt cx="712306" cy="5410029"/>
          </a:xfrm>
        </p:grpSpPr>
        <p:grpSp>
          <p:nvGrpSpPr>
            <p:cNvPr id="79" name="Group 78">
              <a:extLst>
                <a:ext uri="{FF2B5EF4-FFF2-40B4-BE49-F238E27FC236}">
                  <a16:creationId xmlns:a16="http://schemas.microsoft.com/office/drawing/2014/main" id="{61E4CF4A-CEE7-6943-B621-A79A7AF42B1A}"/>
                </a:ext>
              </a:extLst>
            </p:cNvPr>
            <p:cNvGrpSpPr/>
            <p:nvPr userDrawn="1"/>
          </p:nvGrpSpPr>
          <p:grpSpPr>
            <a:xfrm>
              <a:off x="11492959" y="484771"/>
              <a:ext cx="712305" cy="98641"/>
              <a:chOff x="11492959" y="484771"/>
              <a:chExt cx="712305" cy="98641"/>
            </a:xfrm>
          </p:grpSpPr>
          <p:sp>
            <p:nvSpPr>
              <p:cNvPr id="96" name="object 12">
                <a:extLst>
                  <a:ext uri="{FF2B5EF4-FFF2-40B4-BE49-F238E27FC236}">
                    <a16:creationId xmlns:a16="http://schemas.microsoft.com/office/drawing/2014/main" id="{A8E85381-544B-5D48-B30E-BF883F2F1F5B}"/>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7" name="object 22">
                <a:extLst>
                  <a:ext uri="{FF2B5EF4-FFF2-40B4-BE49-F238E27FC236}">
                    <a16:creationId xmlns:a16="http://schemas.microsoft.com/office/drawing/2014/main" id="{D646D3E3-4496-1049-9E06-220812D32728}"/>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0" name="Group 79">
              <a:extLst>
                <a:ext uri="{FF2B5EF4-FFF2-40B4-BE49-F238E27FC236}">
                  <a16:creationId xmlns:a16="http://schemas.microsoft.com/office/drawing/2014/main" id="{11432E9C-C2B7-D140-80C4-72456A1472B6}"/>
                </a:ext>
              </a:extLst>
            </p:cNvPr>
            <p:cNvGrpSpPr/>
            <p:nvPr userDrawn="1"/>
          </p:nvGrpSpPr>
          <p:grpSpPr>
            <a:xfrm>
              <a:off x="11492959" y="837460"/>
              <a:ext cx="712305" cy="112876"/>
              <a:chOff x="11492959" y="837460"/>
              <a:chExt cx="712305" cy="112876"/>
            </a:xfrm>
          </p:grpSpPr>
          <p:sp>
            <p:nvSpPr>
              <p:cNvPr id="93" name="object 10">
                <a:extLst>
                  <a:ext uri="{FF2B5EF4-FFF2-40B4-BE49-F238E27FC236}">
                    <a16:creationId xmlns:a16="http://schemas.microsoft.com/office/drawing/2014/main" id="{EC6388C5-9C3F-404F-B84E-DB43D8FE881E}"/>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4" name="object 10">
                <a:extLst>
                  <a:ext uri="{FF2B5EF4-FFF2-40B4-BE49-F238E27FC236}">
                    <a16:creationId xmlns:a16="http://schemas.microsoft.com/office/drawing/2014/main" id="{2CBB1369-2187-CF49-B0F9-C442C03BF3B6}"/>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AE182827-52F3-A747-979F-C8243BFDAB9B}"/>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1" name="Group 80">
              <a:extLst>
                <a:ext uri="{FF2B5EF4-FFF2-40B4-BE49-F238E27FC236}">
                  <a16:creationId xmlns:a16="http://schemas.microsoft.com/office/drawing/2014/main" id="{62E84EFF-2C22-EA41-8C6C-432C3A6170B0}"/>
                </a:ext>
              </a:extLst>
            </p:cNvPr>
            <p:cNvGrpSpPr/>
            <p:nvPr userDrawn="1"/>
          </p:nvGrpSpPr>
          <p:grpSpPr>
            <a:xfrm>
              <a:off x="11492959" y="1459641"/>
              <a:ext cx="712305" cy="18623"/>
              <a:chOff x="11492959" y="1459641"/>
              <a:chExt cx="712305" cy="18623"/>
            </a:xfrm>
          </p:grpSpPr>
          <p:sp>
            <p:nvSpPr>
              <p:cNvPr id="91" name="object 10">
                <a:extLst>
                  <a:ext uri="{FF2B5EF4-FFF2-40B4-BE49-F238E27FC236}">
                    <a16:creationId xmlns:a16="http://schemas.microsoft.com/office/drawing/2014/main" id="{5CEF3585-4DFE-A347-A6CD-5CA4BEA1285D}"/>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2" name="object 22">
                <a:extLst>
                  <a:ext uri="{FF2B5EF4-FFF2-40B4-BE49-F238E27FC236}">
                    <a16:creationId xmlns:a16="http://schemas.microsoft.com/office/drawing/2014/main" id="{F914CD92-D434-ED41-950B-3D19F3E8F400}"/>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2" name="Group 81">
              <a:extLst>
                <a:ext uri="{FF2B5EF4-FFF2-40B4-BE49-F238E27FC236}">
                  <a16:creationId xmlns:a16="http://schemas.microsoft.com/office/drawing/2014/main" id="{17C54E50-7F72-BD49-96CC-88BE65033CAE}"/>
                </a:ext>
              </a:extLst>
            </p:cNvPr>
            <p:cNvGrpSpPr/>
            <p:nvPr userDrawn="1"/>
          </p:nvGrpSpPr>
          <p:grpSpPr>
            <a:xfrm>
              <a:off x="11492959" y="2418879"/>
              <a:ext cx="712305" cy="126395"/>
              <a:chOff x="11492959" y="2418879"/>
              <a:chExt cx="712305" cy="126395"/>
            </a:xfrm>
          </p:grpSpPr>
          <p:sp>
            <p:nvSpPr>
              <p:cNvPr id="89" name="object 10">
                <a:extLst>
                  <a:ext uri="{FF2B5EF4-FFF2-40B4-BE49-F238E27FC236}">
                    <a16:creationId xmlns:a16="http://schemas.microsoft.com/office/drawing/2014/main" id="{EEBF635E-8628-BC48-B963-775B49988450}"/>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0" name="object 22">
                <a:extLst>
                  <a:ext uri="{FF2B5EF4-FFF2-40B4-BE49-F238E27FC236}">
                    <a16:creationId xmlns:a16="http://schemas.microsoft.com/office/drawing/2014/main" id="{3EE9EB51-124C-AC4A-AA6F-D4BEF5139E40}"/>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83" name="object 22">
              <a:extLst>
                <a:ext uri="{FF2B5EF4-FFF2-40B4-BE49-F238E27FC236}">
                  <a16:creationId xmlns:a16="http://schemas.microsoft.com/office/drawing/2014/main" id="{3E12D583-80CB-EB4A-9297-B8816B94AA6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84" name="Group 83">
              <a:extLst>
                <a:ext uri="{FF2B5EF4-FFF2-40B4-BE49-F238E27FC236}">
                  <a16:creationId xmlns:a16="http://schemas.microsoft.com/office/drawing/2014/main" id="{E9D775C0-C818-CB41-A2CA-BA21BD541CB7}"/>
                </a:ext>
              </a:extLst>
            </p:cNvPr>
            <p:cNvGrpSpPr/>
            <p:nvPr userDrawn="1"/>
          </p:nvGrpSpPr>
          <p:grpSpPr>
            <a:xfrm>
              <a:off x="11492959" y="5160951"/>
              <a:ext cx="712305" cy="70754"/>
              <a:chOff x="11492959" y="5160951"/>
              <a:chExt cx="712305" cy="70754"/>
            </a:xfrm>
          </p:grpSpPr>
          <p:sp>
            <p:nvSpPr>
              <p:cNvPr id="87" name="object 22">
                <a:extLst>
                  <a:ext uri="{FF2B5EF4-FFF2-40B4-BE49-F238E27FC236}">
                    <a16:creationId xmlns:a16="http://schemas.microsoft.com/office/drawing/2014/main" id="{C0912A34-A4CA-FF4F-8F41-C5A8722C36B7}"/>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10F143D0-127A-CF45-8D8E-19F1D614AD6B}"/>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85" name="object 22">
              <a:extLst>
                <a:ext uri="{FF2B5EF4-FFF2-40B4-BE49-F238E27FC236}">
                  <a16:creationId xmlns:a16="http://schemas.microsoft.com/office/drawing/2014/main" id="{A577E466-202F-D14D-AE58-B0352C2B6E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6" name="object 10">
              <a:extLst>
                <a:ext uri="{FF2B5EF4-FFF2-40B4-BE49-F238E27FC236}">
                  <a16:creationId xmlns:a16="http://schemas.microsoft.com/office/drawing/2014/main" id="{F95F252D-F480-2A45-BDC3-28AF589B3B5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3319313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6" name="Group 45">
            <a:extLst>
              <a:ext uri="{FF2B5EF4-FFF2-40B4-BE49-F238E27FC236}">
                <a16:creationId xmlns:a16="http://schemas.microsoft.com/office/drawing/2014/main" id="{4F07AFFE-02A7-8347-9039-32A144AFBD30}"/>
              </a:ext>
            </a:extLst>
          </p:cNvPr>
          <p:cNvGrpSpPr/>
          <p:nvPr userDrawn="1"/>
        </p:nvGrpSpPr>
        <p:grpSpPr>
          <a:xfrm>
            <a:off x="11479694" y="484771"/>
            <a:ext cx="712306" cy="5410029"/>
            <a:chOff x="11492959" y="484771"/>
            <a:chExt cx="712306" cy="5410029"/>
          </a:xfrm>
        </p:grpSpPr>
        <p:grpSp>
          <p:nvGrpSpPr>
            <p:cNvPr id="47" name="Group 46">
              <a:extLst>
                <a:ext uri="{FF2B5EF4-FFF2-40B4-BE49-F238E27FC236}">
                  <a16:creationId xmlns:a16="http://schemas.microsoft.com/office/drawing/2014/main" id="{A1C22115-CFBB-354C-BC4C-AFBDED0F8BAB}"/>
                </a:ext>
              </a:extLst>
            </p:cNvPr>
            <p:cNvGrpSpPr/>
            <p:nvPr userDrawn="1"/>
          </p:nvGrpSpPr>
          <p:grpSpPr>
            <a:xfrm>
              <a:off x="11492959" y="484771"/>
              <a:ext cx="712305" cy="98641"/>
              <a:chOff x="11492959" y="484771"/>
              <a:chExt cx="712305" cy="98641"/>
            </a:xfrm>
          </p:grpSpPr>
          <p:sp>
            <p:nvSpPr>
              <p:cNvPr id="64" name="object 12">
                <a:extLst>
                  <a:ext uri="{FF2B5EF4-FFF2-40B4-BE49-F238E27FC236}">
                    <a16:creationId xmlns:a16="http://schemas.microsoft.com/office/drawing/2014/main" id="{8F64E239-5EF9-D74E-B904-C27CB961B9C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5" name="object 22">
                <a:extLst>
                  <a:ext uri="{FF2B5EF4-FFF2-40B4-BE49-F238E27FC236}">
                    <a16:creationId xmlns:a16="http://schemas.microsoft.com/office/drawing/2014/main" id="{A91727E6-4679-634D-B10B-1F43AA0DED7A}"/>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8F668C74-5C26-E547-8B68-8A20C355C7EC}"/>
                </a:ext>
              </a:extLst>
            </p:cNvPr>
            <p:cNvGrpSpPr/>
            <p:nvPr userDrawn="1"/>
          </p:nvGrpSpPr>
          <p:grpSpPr>
            <a:xfrm>
              <a:off x="11492959" y="837460"/>
              <a:ext cx="712305" cy="112876"/>
              <a:chOff x="11492959" y="837460"/>
              <a:chExt cx="712305" cy="112876"/>
            </a:xfrm>
          </p:grpSpPr>
          <p:sp>
            <p:nvSpPr>
              <p:cNvPr id="61" name="object 10">
                <a:extLst>
                  <a:ext uri="{FF2B5EF4-FFF2-40B4-BE49-F238E27FC236}">
                    <a16:creationId xmlns:a16="http://schemas.microsoft.com/office/drawing/2014/main" id="{5AAD1A1F-4F4D-5349-BB89-A88B9A5EA73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10">
                <a:extLst>
                  <a:ext uri="{FF2B5EF4-FFF2-40B4-BE49-F238E27FC236}">
                    <a16:creationId xmlns:a16="http://schemas.microsoft.com/office/drawing/2014/main" id="{D4D434CE-8440-304E-867A-B16CFCFB552A}"/>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3" name="object 22">
                <a:extLst>
                  <a:ext uri="{FF2B5EF4-FFF2-40B4-BE49-F238E27FC236}">
                    <a16:creationId xmlns:a16="http://schemas.microsoft.com/office/drawing/2014/main" id="{BF1F6D86-7ED8-054F-93D2-091217C96CE3}"/>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2EBBB97-FD44-DB4B-9865-098EF0DCAF94}"/>
                </a:ext>
              </a:extLst>
            </p:cNvPr>
            <p:cNvGrpSpPr/>
            <p:nvPr userDrawn="1"/>
          </p:nvGrpSpPr>
          <p:grpSpPr>
            <a:xfrm>
              <a:off x="11492959" y="1459641"/>
              <a:ext cx="712305" cy="18623"/>
              <a:chOff x="11492959" y="1459641"/>
              <a:chExt cx="712305" cy="18623"/>
            </a:xfrm>
          </p:grpSpPr>
          <p:sp>
            <p:nvSpPr>
              <p:cNvPr id="59" name="object 10">
                <a:extLst>
                  <a:ext uri="{FF2B5EF4-FFF2-40B4-BE49-F238E27FC236}">
                    <a16:creationId xmlns:a16="http://schemas.microsoft.com/office/drawing/2014/main" id="{143320EE-5C41-3241-82F8-7D395E0AD2B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F7360E1A-0BF2-6E40-ADD0-27E2EE0160A1}"/>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48937F08-549B-734F-A5DE-17A7940D7124}"/>
                </a:ext>
              </a:extLst>
            </p:cNvPr>
            <p:cNvGrpSpPr/>
            <p:nvPr userDrawn="1"/>
          </p:nvGrpSpPr>
          <p:grpSpPr>
            <a:xfrm>
              <a:off x="11492959" y="2418879"/>
              <a:ext cx="712305" cy="126395"/>
              <a:chOff x="11492959" y="2418879"/>
              <a:chExt cx="712305" cy="126395"/>
            </a:xfrm>
          </p:grpSpPr>
          <p:sp>
            <p:nvSpPr>
              <p:cNvPr id="57" name="object 10">
                <a:extLst>
                  <a:ext uri="{FF2B5EF4-FFF2-40B4-BE49-F238E27FC236}">
                    <a16:creationId xmlns:a16="http://schemas.microsoft.com/office/drawing/2014/main" id="{DF3BAE29-CF22-7D4B-8ABA-5F85B3C03C3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BF854A08-3726-1549-916C-E29985A3A9D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1" name="object 22">
              <a:extLst>
                <a:ext uri="{FF2B5EF4-FFF2-40B4-BE49-F238E27FC236}">
                  <a16:creationId xmlns:a16="http://schemas.microsoft.com/office/drawing/2014/main" id="{83825BD9-0B6F-9E48-A3EA-515A6AFC56B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2" name="Group 51">
              <a:extLst>
                <a:ext uri="{FF2B5EF4-FFF2-40B4-BE49-F238E27FC236}">
                  <a16:creationId xmlns:a16="http://schemas.microsoft.com/office/drawing/2014/main" id="{5EDC41C9-8B8E-8540-AED0-3BFA81601E18}"/>
                </a:ext>
              </a:extLst>
            </p:cNvPr>
            <p:cNvGrpSpPr/>
            <p:nvPr userDrawn="1"/>
          </p:nvGrpSpPr>
          <p:grpSpPr>
            <a:xfrm>
              <a:off x="11492959" y="5160951"/>
              <a:ext cx="712305" cy="70754"/>
              <a:chOff x="11492959" y="5160951"/>
              <a:chExt cx="712305" cy="70754"/>
            </a:xfrm>
          </p:grpSpPr>
          <p:sp>
            <p:nvSpPr>
              <p:cNvPr id="55" name="object 22">
                <a:extLst>
                  <a:ext uri="{FF2B5EF4-FFF2-40B4-BE49-F238E27FC236}">
                    <a16:creationId xmlns:a16="http://schemas.microsoft.com/office/drawing/2014/main" id="{D180C815-D54E-7E4A-BC83-0892D165227C}"/>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6" name="object 10">
                <a:extLst>
                  <a:ext uri="{FF2B5EF4-FFF2-40B4-BE49-F238E27FC236}">
                    <a16:creationId xmlns:a16="http://schemas.microsoft.com/office/drawing/2014/main" id="{C47F86EA-9369-8C46-BDB4-97B338B55CF9}"/>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3" name="object 22">
              <a:extLst>
                <a:ext uri="{FF2B5EF4-FFF2-40B4-BE49-F238E27FC236}">
                  <a16:creationId xmlns:a16="http://schemas.microsoft.com/office/drawing/2014/main" id="{8CFBB2BB-FE7C-E948-8A4B-ED828BCB92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4" name="object 10">
              <a:extLst>
                <a:ext uri="{FF2B5EF4-FFF2-40B4-BE49-F238E27FC236}">
                  <a16:creationId xmlns:a16="http://schemas.microsoft.com/office/drawing/2014/main" id="{203E17F6-EBB0-A84B-B4CF-F1697C214E67}"/>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8A7BEE61-483C-D04E-4BA4-84715FFA9E7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6044033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E5F0B839-9353-E846-AD47-E0CA9DAEDC3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0DFC5487-CD62-CB4E-A4E3-A1E9D83EDC08}"/>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17573EB3-047D-BC44-93E1-5C114BA32B7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9DE04C44-735E-D24D-96C5-B25A500FADAE}"/>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D3807DD3-597D-B446-BFDF-38E89FCF3473}"/>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070191D-56A9-7C49-BCBA-92FBB3DEA655}"/>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7DB34162-57C7-8446-BE88-8A38F9F44DD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DB001776-25EE-B44E-A0F9-4501B3CBA51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48927D32-81A5-8D49-9713-C4D4B21FDAAD}"/>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E59CFED6-027F-0645-9F49-FC2890BA1A7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18D30FB2-01E3-AB44-8354-1D2F1F26F813}"/>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82FA8889-B16F-EE41-8FE1-D4106849B034}"/>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CC61547-D98D-9348-A9ED-D3022C830F3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190D34D4-A150-9F41-A079-D037936229AF}"/>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E6981967-3430-2242-B2DB-A1C6DFEE2AD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F75F63B2-AF78-174E-A1E7-6AC266A634FF}"/>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E338C308-24B6-0C4A-81C5-9AD123CA88F0}"/>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79BFF00E-5E28-EB42-9013-3D4B47448D98}"/>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232ED4AC-708F-CB44-902F-82607003E83E}"/>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7D93ABB1-23F8-5F4C-967A-5D0C774ECA1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3" name="Rectangle 2">
            <a:extLst>
              <a:ext uri="{FF2B5EF4-FFF2-40B4-BE49-F238E27FC236}">
                <a16:creationId xmlns:a16="http://schemas.microsoft.com/office/drawing/2014/main" id="{E0CD0931-38CF-EC05-6988-B22E5E729029}"/>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4284581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41A36668-209C-0BDF-993C-65919D0029F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864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sp>
        <p:nvSpPr>
          <p:cNvPr id="2" name="Rectangle 1">
            <a:extLst>
              <a:ext uri="{FF2B5EF4-FFF2-40B4-BE49-F238E27FC236}">
                <a16:creationId xmlns:a16="http://schemas.microsoft.com/office/drawing/2014/main" id="{594357FA-5D1E-A512-3709-9E8057FEF074}"/>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E97D9C6-73FE-D14D-8512-14E37BC89322}"/>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E468C303-0BCD-294D-8A5E-F72832293BBA}"/>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3AA8EBE3-E990-E744-A51E-9E1EDA2814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DDEA5A50-442F-1E41-94EA-A753D6726DD9}"/>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DA891276-27F9-3348-B21F-433466982B35}"/>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0F170833-719E-854B-A96A-2CFC1983BCA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F0EBAB6A-8787-3D4D-9662-EA0BC6E72CB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5DA9EBDC-4C27-474A-B7F5-A1484E88C5C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28D2AF26-6608-1149-90BF-7B7C591953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B2CDD3D2-5178-3947-AC8A-6F48542A55D9}"/>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72C2EC78-D90B-6741-B9AE-3AD609280FFE}"/>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B4041E71-F3E0-9841-B59B-2CE9464FAB93}"/>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60246A32-4DEA-EE48-8F0C-557498470B8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A35F30EE-6BC3-6B40-8242-1897072F0A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C6620E60-909D-B049-804E-873036BE17A3}"/>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AD6957E-8036-BD42-8B86-C7D45890B44D}"/>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08F963C8-233E-E44D-A3E3-2C76B20A8E72}"/>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5B9D0947-E2C8-AA4D-8B86-CB7D56DCEA4C}"/>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22AA30A2-8C47-344A-8DD4-C1E326ECC4AA}"/>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EBB8F6FF-704A-624B-9791-C7BBE41B469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966079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Quote Bold 2">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95620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Intro-Streamlined">
    <p:spTree>
      <p:nvGrpSpPr>
        <p:cNvPr id="1" name=""/>
        <p:cNvGrpSpPr/>
        <p:nvPr/>
      </p:nvGrpSpPr>
      <p:grpSpPr>
        <a:xfrm>
          <a:off x="0" y="0"/>
          <a:ext cx="0" cy="0"/>
          <a:chOff x="0" y="0"/>
          <a:chExt cx="0" cy="0"/>
        </a:xfrm>
      </p:grpSpPr>
      <p:pic>
        <p:nvPicPr>
          <p:cNvPr id="32" name="Picture 31" descr="A picture containing outdoor, blue, high, day&#10;&#10;Description automatically generated">
            <a:extLst>
              <a:ext uri="{FF2B5EF4-FFF2-40B4-BE49-F238E27FC236}">
                <a16:creationId xmlns:a16="http://schemas.microsoft.com/office/drawing/2014/main" id="{26BEEF5B-3E68-8B41-B1CC-D9EAB669C49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402782"/>
            <a:ext cx="12191996" cy="45521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dirty="0"/>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br>
              <a:rPr lang="en-US" dirty="0"/>
            </a:br>
            <a:r>
              <a:rPr lang="en-US" dirty="0"/>
              <a:t>Additional Line If Needed</a:t>
            </a:r>
          </a:p>
        </p:txBody>
      </p:sp>
      <p:grpSp>
        <p:nvGrpSpPr>
          <p:cNvPr id="6" name="Group 5">
            <a:extLst>
              <a:ext uri="{FF2B5EF4-FFF2-40B4-BE49-F238E27FC236}">
                <a16:creationId xmlns:a16="http://schemas.microsoft.com/office/drawing/2014/main" id="{041E4829-5EBD-ED4B-B65C-191F8889ADA2}"/>
              </a:ext>
            </a:extLst>
          </p:cNvPr>
          <p:cNvGrpSpPr/>
          <p:nvPr userDrawn="1"/>
        </p:nvGrpSpPr>
        <p:grpSpPr>
          <a:xfrm>
            <a:off x="326600" y="2876117"/>
            <a:ext cx="313810" cy="1637267"/>
            <a:chOff x="85329" y="8106682"/>
            <a:chExt cx="275222" cy="1435937"/>
          </a:xfrm>
        </p:grpSpPr>
        <p:sp>
          <p:nvSpPr>
            <p:cNvPr id="60" name="object 7">
              <a:extLst>
                <a:ext uri="{FF2B5EF4-FFF2-40B4-BE49-F238E27FC236}">
                  <a16:creationId xmlns:a16="http://schemas.microsoft.com/office/drawing/2014/main" id="{80640D98-B291-6645-8306-3D8792CF6CE6}"/>
                </a:ext>
              </a:extLst>
            </p:cNvPr>
            <p:cNvSpPr/>
            <p:nvPr/>
          </p:nvSpPr>
          <p:spPr>
            <a:xfrm>
              <a:off x="314174" y="8679351"/>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78" name="object 25">
              <a:extLst>
                <a:ext uri="{FF2B5EF4-FFF2-40B4-BE49-F238E27FC236}">
                  <a16:creationId xmlns:a16="http://schemas.microsoft.com/office/drawing/2014/main" id="{2E837B53-1EF7-8744-A427-F95623B3BB33}"/>
                </a:ext>
              </a:extLst>
            </p:cNvPr>
            <p:cNvSpPr/>
            <p:nvPr/>
          </p:nvSpPr>
          <p:spPr>
            <a:xfrm>
              <a:off x="85329" y="8679350"/>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9" name="object 26">
              <a:extLst>
                <a:ext uri="{FF2B5EF4-FFF2-40B4-BE49-F238E27FC236}">
                  <a16:creationId xmlns:a16="http://schemas.microsoft.com/office/drawing/2014/main" id="{6B29EA59-8629-E144-915F-72688335EA8B}"/>
                </a:ext>
              </a:extLst>
            </p:cNvPr>
            <p:cNvSpPr/>
            <p:nvPr/>
          </p:nvSpPr>
          <p:spPr>
            <a:xfrm>
              <a:off x="140426" y="8106682"/>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81" name="object 28">
              <a:extLst>
                <a:ext uri="{FF2B5EF4-FFF2-40B4-BE49-F238E27FC236}">
                  <a16:creationId xmlns:a16="http://schemas.microsoft.com/office/drawing/2014/main" id="{A86B55A8-AD85-8148-87D5-A2371C99D8D2}"/>
                </a:ext>
              </a:extLst>
            </p:cNvPr>
            <p:cNvSpPr/>
            <p:nvPr userDrawn="1"/>
          </p:nvSpPr>
          <p:spPr>
            <a:xfrm>
              <a:off x="360551" y="8106682"/>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grpSp>
        <p:nvGrpSpPr>
          <p:cNvPr id="7" name="Group 6">
            <a:extLst>
              <a:ext uri="{FF2B5EF4-FFF2-40B4-BE49-F238E27FC236}">
                <a16:creationId xmlns:a16="http://schemas.microsoft.com/office/drawing/2014/main" id="{03714DCA-40EE-474C-8853-8264AA0973FB}"/>
              </a:ext>
            </a:extLst>
          </p:cNvPr>
          <p:cNvGrpSpPr/>
          <p:nvPr userDrawn="1"/>
        </p:nvGrpSpPr>
        <p:grpSpPr>
          <a:xfrm>
            <a:off x="4647831" y="2785587"/>
            <a:ext cx="342277" cy="1823983"/>
            <a:chOff x="4647831" y="2785587"/>
            <a:chExt cx="342277" cy="1823983"/>
          </a:xfrm>
        </p:grpSpPr>
        <p:sp>
          <p:nvSpPr>
            <p:cNvPr id="61" name="object 8">
              <a:extLst>
                <a:ext uri="{FF2B5EF4-FFF2-40B4-BE49-F238E27FC236}">
                  <a16:creationId xmlns:a16="http://schemas.microsoft.com/office/drawing/2014/main" id="{485D1293-9E15-A748-8D58-D23ACDC46398}"/>
                </a:ext>
              </a:extLst>
            </p:cNvPr>
            <p:cNvSpPr/>
            <p:nvPr/>
          </p:nvSpPr>
          <p:spPr>
            <a:xfrm>
              <a:off x="4647831" y="3562341"/>
              <a:ext cx="0" cy="697519"/>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2" name="object 9">
              <a:extLst>
                <a:ext uri="{FF2B5EF4-FFF2-40B4-BE49-F238E27FC236}">
                  <a16:creationId xmlns:a16="http://schemas.microsoft.com/office/drawing/2014/main" id="{449586A5-797E-4844-B195-B143781BC6FC}"/>
                </a:ext>
              </a:extLst>
            </p:cNvPr>
            <p:cNvSpPr/>
            <p:nvPr/>
          </p:nvSpPr>
          <p:spPr>
            <a:xfrm>
              <a:off x="4905828" y="3562339"/>
              <a:ext cx="0" cy="1047231"/>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76" name="object 23">
              <a:extLst>
                <a:ext uri="{FF2B5EF4-FFF2-40B4-BE49-F238E27FC236}">
                  <a16:creationId xmlns:a16="http://schemas.microsoft.com/office/drawing/2014/main" id="{4CBC4500-76B5-BE4C-A136-E5E1A4547121}"/>
                </a:ext>
              </a:extLst>
            </p:cNvPr>
            <p:cNvSpPr/>
            <p:nvPr/>
          </p:nvSpPr>
          <p:spPr>
            <a:xfrm>
              <a:off x="4990108" y="3027834"/>
              <a:ext cx="0" cy="703239"/>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80" name="object 27">
              <a:extLst>
                <a:ext uri="{FF2B5EF4-FFF2-40B4-BE49-F238E27FC236}">
                  <a16:creationId xmlns:a16="http://schemas.microsoft.com/office/drawing/2014/main" id="{AF73F3F9-2068-704D-87A5-24F775D15D67}"/>
                </a:ext>
              </a:extLst>
            </p:cNvPr>
            <p:cNvSpPr/>
            <p:nvPr/>
          </p:nvSpPr>
          <p:spPr>
            <a:xfrm>
              <a:off x="4731870" y="2785587"/>
              <a:ext cx="0" cy="945406"/>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gr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93320" y="591423"/>
            <a:ext cx="5522374" cy="6035249"/>
          </a:xfrm>
          <a:solidFill>
            <a:srgbClr val="FFFFFF"/>
          </a:solidFill>
        </p:spPr>
        <p:txBody>
          <a:bodyPr/>
          <a:lstStyle/>
          <a:p>
            <a:r>
              <a:rPr lang="en-US" dirty="0"/>
              <a:t>CLICK TO ADD PHOTO</a:t>
            </a:r>
          </a:p>
        </p:txBody>
      </p:sp>
    </p:spTree>
    <p:extLst>
      <p:ext uri="{BB962C8B-B14F-4D97-AF65-F5344CB8AC3E}">
        <p14:creationId xmlns:p14="http://schemas.microsoft.com/office/powerpoint/2010/main" val="323946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Intro-Streamlined">
    <p:spTree>
      <p:nvGrpSpPr>
        <p:cNvPr id="1" name=""/>
        <p:cNvGrpSpPr/>
        <p:nvPr/>
      </p:nvGrpSpPr>
      <p:grpSpPr>
        <a:xfrm>
          <a:off x="0" y="0"/>
          <a:ext cx="0" cy="0"/>
          <a:chOff x="0" y="0"/>
          <a:chExt cx="0" cy="0"/>
        </a:xfrm>
      </p:grpSpPr>
      <p:pic>
        <p:nvPicPr>
          <p:cNvPr id="36" name="Picture 35" descr="A picture containing outdoor, blue, high, day&#10;&#10;Description automatically generated">
            <a:extLst>
              <a:ext uri="{FF2B5EF4-FFF2-40B4-BE49-F238E27FC236}">
                <a16:creationId xmlns:a16="http://schemas.microsoft.com/office/drawing/2014/main" id="{35DF0F53-A152-FE4A-A3B0-22E955ACF2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402782"/>
            <a:ext cx="12191996" cy="455218"/>
          </a:xfrm>
          <a:prstGeom prst="rect">
            <a:avLst/>
          </a:prstGeom>
        </p:spPr>
      </p:pic>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lvl="1"/>
            <a:r>
              <a:rPr lang="en-US" dirty="0"/>
              <a:t>Second Level</a:t>
            </a:r>
            <a:br>
              <a:rPr lang="en-US" dirty="0"/>
            </a:br>
            <a:r>
              <a:rPr lang="en-US" dirty="0"/>
              <a:t>Additional Line If </a:t>
            </a:r>
            <a:r>
              <a:rPr lang="en-US" dirty="0" err="1"/>
              <a:t>Neededv</a:t>
            </a:r>
            <a:endParaRPr lang="en-US" dirty="0"/>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5" name="Slide Number Placeholder 5">
            <a:extLst>
              <a:ext uri="{FF2B5EF4-FFF2-40B4-BE49-F238E27FC236}">
                <a16:creationId xmlns:a16="http://schemas.microsoft.com/office/drawing/2014/main" id="{83AED46B-6841-D34B-B20C-1258B0FE867A}"/>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869696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Intro-Streamlined">
    <p:spTree>
      <p:nvGrpSpPr>
        <p:cNvPr id="1" name=""/>
        <p:cNvGrpSpPr/>
        <p:nvPr/>
      </p:nvGrpSpPr>
      <p:grpSpPr>
        <a:xfrm>
          <a:off x="0" y="0"/>
          <a:ext cx="0" cy="0"/>
          <a:chOff x="0" y="0"/>
          <a:chExt cx="0" cy="0"/>
        </a:xfrm>
      </p:grpSpPr>
      <p:pic>
        <p:nvPicPr>
          <p:cNvPr id="42" name="Picture 41" descr="A picture containing outdoor, blue, high, day&#10;&#10;Description automatically generated">
            <a:extLst>
              <a:ext uri="{FF2B5EF4-FFF2-40B4-BE49-F238E27FC236}">
                <a16:creationId xmlns:a16="http://schemas.microsoft.com/office/drawing/2014/main" id="{F6B999DA-BF66-C748-9AC4-F45F6A848FD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402782"/>
            <a:ext cx="12191996" cy="455218"/>
          </a:xfrm>
          <a:prstGeom prst="rect">
            <a:avLst/>
          </a:prstGeom>
        </p:spPr>
      </p:pic>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85248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Section-Streamlined">
    <p:spTree>
      <p:nvGrpSpPr>
        <p:cNvPr id="1" name=""/>
        <p:cNvGrpSpPr/>
        <p:nvPr/>
      </p:nvGrpSpPr>
      <p:grpSpPr>
        <a:xfrm>
          <a:off x="0" y="0"/>
          <a:ext cx="0" cy="0"/>
          <a:chOff x="0" y="0"/>
          <a:chExt cx="0" cy="0"/>
        </a:xfrm>
      </p:grpSpPr>
      <p:pic>
        <p:nvPicPr>
          <p:cNvPr id="8" name="Picture 7" descr="A picture containing outdoor, blue, high, day&#10;&#10;Description automatically generated">
            <a:extLst>
              <a:ext uri="{FF2B5EF4-FFF2-40B4-BE49-F238E27FC236}">
                <a16:creationId xmlns:a16="http://schemas.microsoft.com/office/drawing/2014/main" id="{55F5FCC0-AF31-D544-8FB3-CAF4AB7E32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79932" y="0"/>
            <a:ext cx="10812068" cy="6858000"/>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2128842"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347018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Section-Streamlined">
    <p:spTree>
      <p:nvGrpSpPr>
        <p:cNvPr id="1" name=""/>
        <p:cNvGrpSpPr/>
        <p:nvPr/>
      </p:nvGrpSpPr>
      <p:grpSpPr>
        <a:xfrm>
          <a:off x="0" y="0"/>
          <a:ext cx="0" cy="0"/>
          <a:chOff x="0" y="0"/>
          <a:chExt cx="0" cy="0"/>
        </a:xfrm>
      </p:grpSpPr>
      <p:pic>
        <p:nvPicPr>
          <p:cNvPr id="34" name="object 3">
            <a:extLst>
              <a:ext uri="{FF2B5EF4-FFF2-40B4-BE49-F238E27FC236}">
                <a16:creationId xmlns:a16="http://schemas.microsoft.com/office/drawing/2014/main" id="{1C0BFCBA-97C5-B54D-B0C8-B30BD7F0AE06}"/>
              </a:ext>
            </a:extLst>
          </p:cNvPr>
          <p:cNvPicPr/>
          <p:nvPr userDrawn="1"/>
        </p:nvPicPr>
        <p:blipFill>
          <a:blip r:embed="rId2" cstate="print"/>
          <a:stretch>
            <a:fillRect/>
          </a:stretch>
        </p:blipFill>
        <p:spPr>
          <a:xfrm>
            <a:off x="1343025" y="-2"/>
            <a:ext cx="10872380" cy="6858001"/>
          </a:xfrm>
          <a:prstGeom prst="rect">
            <a:avLst/>
          </a:prstGeom>
        </p:spPr>
      </p:pic>
      <p:grpSp>
        <p:nvGrpSpPr>
          <p:cNvPr id="35" name="Group 34">
            <a:extLst>
              <a:ext uri="{FF2B5EF4-FFF2-40B4-BE49-F238E27FC236}">
                <a16:creationId xmlns:a16="http://schemas.microsoft.com/office/drawing/2014/main" id="{FCF71CA8-3C13-A846-950D-185342585695}"/>
              </a:ext>
            </a:extLst>
          </p:cNvPr>
          <p:cNvGrpSpPr/>
          <p:nvPr userDrawn="1"/>
        </p:nvGrpSpPr>
        <p:grpSpPr>
          <a:xfrm>
            <a:off x="2128842" y="307065"/>
            <a:ext cx="1054452" cy="6343343"/>
            <a:chOff x="5637151" y="307065"/>
            <a:chExt cx="1054452" cy="6343343"/>
          </a:xfrm>
        </p:grpSpPr>
        <p:grpSp>
          <p:nvGrpSpPr>
            <p:cNvPr id="36" name="Group 35">
              <a:extLst>
                <a:ext uri="{FF2B5EF4-FFF2-40B4-BE49-F238E27FC236}">
                  <a16:creationId xmlns:a16="http://schemas.microsoft.com/office/drawing/2014/main" id="{8D9749FD-1650-AC4C-8FAF-7A5967BFDB07}"/>
                </a:ext>
              </a:extLst>
            </p:cNvPr>
            <p:cNvGrpSpPr/>
            <p:nvPr userDrawn="1"/>
          </p:nvGrpSpPr>
          <p:grpSpPr>
            <a:xfrm>
              <a:off x="5637151" y="307065"/>
              <a:ext cx="1054452" cy="97449"/>
              <a:chOff x="5637151" y="307065"/>
              <a:chExt cx="1054452" cy="97449"/>
            </a:xfrm>
          </p:grpSpPr>
          <p:sp>
            <p:nvSpPr>
              <p:cNvPr id="61" name="object 12">
                <a:extLst>
                  <a:ext uri="{FF2B5EF4-FFF2-40B4-BE49-F238E27FC236}">
                    <a16:creationId xmlns:a16="http://schemas.microsoft.com/office/drawing/2014/main" id="{9F9996D8-A547-A04D-82CA-0856441B2AD5}"/>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62" name="object 22">
                <a:extLst>
                  <a:ext uri="{FF2B5EF4-FFF2-40B4-BE49-F238E27FC236}">
                    <a16:creationId xmlns:a16="http://schemas.microsoft.com/office/drawing/2014/main" id="{E8744191-3CCC-CE4E-BB90-9766515C313B}"/>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38" name="Group 37">
              <a:extLst>
                <a:ext uri="{FF2B5EF4-FFF2-40B4-BE49-F238E27FC236}">
                  <a16:creationId xmlns:a16="http://schemas.microsoft.com/office/drawing/2014/main" id="{2A7499B9-3195-D045-A404-4C018F7DE908}"/>
                </a:ext>
              </a:extLst>
            </p:cNvPr>
            <p:cNvGrpSpPr/>
            <p:nvPr userDrawn="1"/>
          </p:nvGrpSpPr>
          <p:grpSpPr>
            <a:xfrm>
              <a:off x="5637151" y="748531"/>
              <a:ext cx="1054452" cy="111512"/>
              <a:chOff x="5637151" y="748531"/>
              <a:chExt cx="1054452" cy="111512"/>
            </a:xfrm>
          </p:grpSpPr>
          <p:sp>
            <p:nvSpPr>
              <p:cNvPr id="58" name="object 10">
                <a:extLst>
                  <a:ext uri="{FF2B5EF4-FFF2-40B4-BE49-F238E27FC236}">
                    <a16:creationId xmlns:a16="http://schemas.microsoft.com/office/drawing/2014/main" id="{C89791E1-8ED0-D048-8581-B3572F454F6E}"/>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9" name="object 22">
                <a:extLst>
                  <a:ext uri="{FF2B5EF4-FFF2-40B4-BE49-F238E27FC236}">
                    <a16:creationId xmlns:a16="http://schemas.microsoft.com/office/drawing/2014/main" id="{ED37D4F5-434C-7F45-B6F6-0C2FBCC83FF8}"/>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60" name="object 10">
                <a:extLst>
                  <a:ext uri="{FF2B5EF4-FFF2-40B4-BE49-F238E27FC236}">
                    <a16:creationId xmlns:a16="http://schemas.microsoft.com/office/drawing/2014/main" id="{8D5A636C-2F49-0143-8A47-F90ABB33E47D}"/>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D2037C88-237D-AF48-9D71-2D84C1F29960}"/>
                </a:ext>
              </a:extLst>
            </p:cNvPr>
            <p:cNvGrpSpPr/>
            <p:nvPr userDrawn="1"/>
          </p:nvGrpSpPr>
          <p:grpSpPr>
            <a:xfrm>
              <a:off x="5637151" y="1356272"/>
              <a:ext cx="1054452" cy="18398"/>
              <a:chOff x="5637151" y="1356272"/>
              <a:chExt cx="1054452" cy="18398"/>
            </a:xfrm>
          </p:grpSpPr>
          <p:sp>
            <p:nvSpPr>
              <p:cNvPr id="56" name="object 10">
                <a:extLst>
                  <a:ext uri="{FF2B5EF4-FFF2-40B4-BE49-F238E27FC236}">
                    <a16:creationId xmlns:a16="http://schemas.microsoft.com/office/drawing/2014/main" id="{4DB64A41-693C-D44E-BF7F-033274EE04E3}"/>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7" name="object 22">
                <a:extLst>
                  <a:ext uri="{FF2B5EF4-FFF2-40B4-BE49-F238E27FC236}">
                    <a16:creationId xmlns:a16="http://schemas.microsoft.com/office/drawing/2014/main" id="{7D74FD52-9AC0-1A41-B7A6-168AAC276A53}"/>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0" name="Group 39">
              <a:extLst>
                <a:ext uri="{FF2B5EF4-FFF2-40B4-BE49-F238E27FC236}">
                  <a16:creationId xmlns:a16="http://schemas.microsoft.com/office/drawing/2014/main" id="{9F9E9A71-0FF1-3941-B88B-324ED6B5FA49}"/>
                </a:ext>
              </a:extLst>
            </p:cNvPr>
            <p:cNvGrpSpPr/>
            <p:nvPr userDrawn="1"/>
          </p:nvGrpSpPr>
          <p:grpSpPr>
            <a:xfrm>
              <a:off x="5637151" y="2332004"/>
              <a:ext cx="1054452" cy="18398"/>
              <a:chOff x="5637151" y="1356272"/>
              <a:chExt cx="1054452" cy="18398"/>
            </a:xfrm>
          </p:grpSpPr>
          <p:sp>
            <p:nvSpPr>
              <p:cNvPr id="54" name="object 10">
                <a:extLst>
                  <a:ext uri="{FF2B5EF4-FFF2-40B4-BE49-F238E27FC236}">
                    <a16:creationId xmlns:a16="http://schemas.microsoft.com/office/drawing/2014/main" id="{8EAFBA7B-BF3D-0F42-B8E1-78A9A998D24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5" name="object 22">
                <a:extLst>
                  <a:ext uri="{FF2B5EF4-FFF2-40B4-BE49-F238E27FC236}">
                    <a16:creationId xmlns:a16="http://schemas.microsoft.com/office/drawing/2014/main" id="{4B18B7FF-5747-C049-A6C5-4F423D9F5986}"/>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1" name="object 22">
              <a:extLst>
                <a:ext uri="{FF2B5EF4-FFF2-40B4-BE49-F238E27FC236}">
                  <a16:creationId xmlns:a16="http://schemas.microsoft.com/office/drawing/2014/main" id="{A56F6ECD-C894-5944-BE88-D7507C74EAF2}"/>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2" name="Group 41">
              <a:extLst>
                <a:ext uri="{FF2B5EF4-FFF2-40B4-BE49-F238E27FC236}">
                  <a16:creationId xmlns:a16="http://schemas.microsoft.com/office/drawing/2014/main" id="{BFAEDB62-5DF7-3B4F-A4FB-DB3F193C6B87}"/>
                </a:ext>
              </a:extLst>
            </p:cNvPr>
            <p:cNvGrpSpPr/>
            <p:nvPr userDrawn="1"/>
          </p:nvGrpSpPr>
          <p:grpSpPr>
            <a:xfrm flipH="1">
              <a:off x="5637151" y="4556673"/>
              <a:ext cx="1054452" cy="18398"/>
              <a:chOff x="5637151" y="1356272"/>
              <a:chExt cx="1054452" cy="18398"/>
            </a:xfrm>
          </p:grpSpPr>
          <p:sp>
            <p:nvSpPr>
              <p:cNvPr id="52" name="object 10">
                <a:extLst>
                  <a:ext uri="{FF2B5EF4-FFF2-40B4-BE49-F238E27FC236}">
                    <a16:creationId xmlns:a16="http://schemas.microsoft.com/office/drawing/2014/main" id="{EEB282D0-9214-4844-A266-84F472E2FE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3" name="object 22">
                <a:extLst>
                  <a:ext uri="{FF2B5EF4-FFF2-40B4-BE49-F238E27FC236}">
                    <a16:creationId xmlns:a16="http://schemas.microsoft.com/office/drawing/2014/main" id="{6F9330EC-85CF-CB43-9A77-C814C76E7BDF}"/>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694A5AAC-867A-C542-962B-18338EECF9C6}"/>
                </a:ext>
              </a:extLst>
            </p:cNvPr>
            <p:cNvGrpSpPr/>
            <p:nvPr userDrawn="1"/>
          </p:nvGrpSpPr>
          <p:grpSpPr>
            <a:xfrm flipH="1">
              <a:off x="5637151" y="5071585"/>
              <a:ext cx="1054452" cy="444171"/>
              <a:chOff x="5637151" y="1285667"/>
              <a:chExt cx="1054452" cy="444171"/>
            </a:xfrm>
          </p:grpSpPr>
          <p:sp>
            <p:nvSpPr>
              <p:cNvPr id="48" name="object 10">
                <a:extLst>
                  <a:ext uri="{FF2B5EF4-FFF2-40B4-BE49-F238E27FC236}">
                    <a16:creationId xmlns:a16="http://schemas.microsoft.com/office/drawing/2014/main" id="{5C3EA676-EBF9-C542-8D0E-233EB097A7ED}"/>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9" name="object 22">
                <a:extLst>
                  <a:ext uri="{FF2B5EF4-FFF2-40B4-BE49-F238E27FC236}">
                    <a16:creationId xmlns:a16="http://schemas.microsoft.com/office/drawing/2014/main" id="{6ACE70E3-2255-B54F-9093-14639DF54CA6}"/>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50" name="object 10">
                <a:extLst>
                  <a:ext uri="{FF2B5EF4-FFF2-40B4-BE49-F238E27FC236}">
                    <a16:creationId xmlns:a16="http://schemas.microsoft.com/office/drawing/2014/main" id="{E32582A8-A0BA-F142-9606-55946DB07C32}"/>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1" name="object 22">
                <a:extLst>
                  <a:ext uri="{FF2B5EF4-FFF2-40B4-BE49-F238E27FC236}">
                    <a16:creationId xmlns:a16="http://schemas.microsoft.com/office/drawing/2014/main" id="{CA4F6FB0-9D21-2D4E-9EE8-5D358C5C033B}"/>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4" name="object 22">
              <a:extLst>
                <a:ext uri="{FF2B5EF4-FFF2-40B4-BE49-F238E27FC236}">
                  <a16:creationId xmlns:a16="http://schemas.microsoft.com/office/drawing/2014/main" id="{EA47F1CB-5FCA-6042-95CD-CEFC2ADE4197}"/>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5" name="Group 44">
              <a:extLst>
                <a:ext uri="{FF2B5EF4-FFF2-40B4-BE49-F238E27FC236}">
                  <a16:creationId xmlns:a16="http://schemas.microsoft.com/office/drawing/2014/main" id="{5FEBC9B4-32D5-AE44-8B01-97AE950BF45C}"/>
                </a:ext>
              </a:extLst>
            </p:cNvPr>
            <p:cNvGrpSpPr/>
            <p:nvPr userDrawn="1"/>
          </p:nvGrpSpPr>
          <p:grpSpPr>
            <a:xfrm>
              <a:off x="5637151" y="6467844"/>
              <a:ext cx="1039485" cy="182564"/>
              <a:chOff x="5637151" y="1356272"/>
              <a:chExt cx="1039485" cy="182564"/>
            </a:xfrm>
          </p:grpSpPr>
          <p:sp>
            <p:nvSpPr>
              <p:cNvPr id="46" name="object 10">
                <a:extLst>
                  <a:ext uri="{FF2B5EF4-FFF2-40B4-BE49-F238E27FC236}">
                    <a16:creationId xmlns:a16="http://schemas.microsoft.com/office/drawing/2014/main" id="{DB674065-ADFF-8E4C-951A-993BAF69F3C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7" name="object 22">
                <a:extLst>
                  <a:ext uri="{FF2B5EF4-FFF2-40B4-BE49-F238E27FC236}">
                    <a16:creationId xmlns:a16="http://schemas.microsoft.com/office/drawing/2014/main" id="{358EE1C1-F146-554F-8D69-D1D6F8EF0BFC}"/>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59734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418282003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39324292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4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8872D9-50C9-8321-B901-79349AA6FB60}"/>
              </a:ext>
            </a:extLst>
          </p:cNvPr>
          <p:cNvSpPr>
            <a:spLocks noGrp="1"/>
          </p:cNvSpPr>
          <p:nvPr>
            <p:ph type="title"/>
          </p:nvPr>
        </p:nvSpPr>
        <p:spPr>
          <a:xfrm>
            <a:off x="1348242" y="419971"/>
            <a:ext cx="10502434" cy="709971"/>
          </a:xfrm>
        </p:spPr>
        <p:txBody>
          <a:bodyPr/>
          <a:lstStyle/>
          <a:p>
            <a:r>
              <a:rPr lang="en-US" sz="3200"/>
              <a:t>ERP </a:t>
            </a:r>
            <a:r>
              <a:rPr lang="en-US" sz="3200" dirty="0"/>
              <a:t>Overview</a:t>
            </a:r>
          </a:p>
        </p:txBody>
      </p:sp>
      <p:pic>
        <p:nvPicPr>
          <p:cNvPr id="7" name="Picture 6" descr="Text&#10;&#10;Description automatically generated with medium confidence">
            <a:extLst>
              <a:ext uri="{FF2B5EF4-FFF2-40B4-BE49-F238E27FC236}">
                <a16:creationId xmlns:a16="http://schemas.microsoft.com/office/drawing/2014/main" id="{8947F13D-A9E9-8042-5224-11EC8CC22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733" y="6210386"/>
            <a:ext cx="1531093" cy="582299"/>
          </a:xfrm>
          <a:prstGeom prst="rect">
            <a:avLst/>
          </a:prstGeom>
        </p:spPr>
      </p:pic>
      <p:sp>
        <p:nvSpPr>
          <p:cNvPr id="9" name="Rectangle 8">
            <a:extLst>
              <a:ext uri="{FF2B5EF4-FFF2-40B4-BE49-F238E27FC236}">
                <a16:creationId xmlns:a16="http://schemas.microsoft.com/office/drawing/2014/main" id="{52D7ED0F-A734-1E20-6EF8-3CAF44695E99}"/>
              </a:ext>
            </a:extLst>
          </p:cNvPr>
          <p:cNvSpPr/>
          <p:nvPr/>
        </p:nvSpPr>
        <p:spPr>
          <a:xfrm>
            <a:off x="1001110" y="1264464"/>
            <a:ext cx="9960224" cy="1062527"/>
          </a:xfrm>
          <a:prstGeom prst="rect">
            <a:avLst/>
          </a:prstGeom>
          <a:noFill/>
          <a:ln w="19050" cap="sq" cmpd="sng" algn="ctr">
            <a:solidFill>
              <a:schemeClr val="accent1"/>
            </a:solidFill>
            <a:prstDash val="solid"/>
          </a:ln>
          <a:effectLst/>
        </p:spPr>
        <p:txBody>
          <a:bodyPr tIns="182880" bIns="91440" rtlCol="0" anchor="t"/>
          <a:lstStyle/>
          <a:p>
            <a:pPr marL="182880" marR="0" lvl="0" indent="-18288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BE72860B-2A2B-113C-8CDC-3E52552B4F69}"/>
              </a:ext>
            </a:extLst>
          </p:cNvPr>
          <p:cNvSpPr/>
          <p:nvPr/>
        </p:nvSpPr>
        <p:spPr>
          <a:xfrm>
            <a:off x="1230666" y="1448914"/>
            <a:ext cx="9159766" cy="755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1" indent="0" algn="ctr" defTabSz="914400" rtl="0" eaLnBrk="1" fontAlgn="auto" latinLnBrk="0" hangingPunct="1">
              <a:lnSpc>
                <a:spcPct val="100000"/>
              </a:lnSpc>
              <a:spcBef>
                <a:spcPts val="800"/>
              </a:spcBef>
              <a:spcAft>
                <a:spcPts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UF’s Enterprise Resource Planning (ERP) system provides </a:t>
            </a:r>
            <a:r>
              <a:rPr kumimoji="0" lang="en-US" sz="1600" b="1" i="0" u="none" strike="noStrike" kern="1200" cap="none" spc="0" normalizeH="0" baseline="0" noProof="0" dirty="0">
                <a:ln>
                  <a:noFill/>
                </a:ln>
                <a:solidFill>
                  <a:srgbClr val="FA4616"/>
                </a:solidFill>
                <a:effectLst/>
                <a:uLnTx/>
                <a:uFillTx/>
                <a:latin typeface="Open Sans"/>
                <a:ea typeface="Open Sans"/>
                <a:cs typeface="Open Sans"/>
              </a:rPr>
              <a:t>critical support to operate </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the university.  A </a:t>
            </a:r>
            <a:r>
              <a:rPr kumimoji="0" lang="en-US" sz="1600" b="1" i="0" u="none" strike="noStrike" kern="1200" cap="none" spc="0" normalizeH="0" baseline="0" noProof="0" dirty="0">
                <a:ln>
                  <a:noFill/>
                </a:ln>
                <a:solidFill>
                  <a:srgbClr val="FA4616"/>
                </a:solidFill>
                <a:effectLst/>
                <a:uLnTx/>
                <a:uFillTx/>
                <a:latin typeface="Open Sans"/>
                <a:ea typeface="Open Sans"/>
                <a:cs typeface="Open Sans"/>
              </a:rPr>
              <a:t>readiness assessment </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has been conducted to understand how UF’s business processes and administrative systems may be </a:t>
            </a:r>
            <a:r>
              <a:rPr kumimoji="0" lang="en-US" sz="1600" b="1" i="0" u="none" strike="noStrike" kern="1200" cap="none" spc="0" normalizeH="0" baseline="0" noProof="0" dirty="0">
                <a:ln>
                  <a:noFill/>
                </a:ln>
                <a:solidFill>
                  <a:srgbClr val="FA4616"/>
                </a:solidFill>
                <a:effectLst/>
                <a:uLnTx/>
                <a:uFillTx/>
                <a:latin typeface="Open Sans"/>
                <a:ea typeface="Open Sans"/>
                <a:cs typeface="Open Sans"/>
              </a:rPr>
              <a:t>modernized to better serve </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the institution.</a:t>
            </a:r>
            <a:endParaRPr kumimoji="0" lang="en-US" sz="1600" b="0" i="0" u="none" strike="noStrike" kern="1200" cap="none" spc="0" normalizeH="0" baseline="0" noProof="0" dirty="0">
              <a:ln>
                <a:noFill/>
              </a:ln>
              <a:solidFill>
                <a:srgbClr val="FA4616"/>
              </a:solidFill>
              <a:effectLst/>
              <a:uLnTx/>
              <a:uFillTx/>
              <a:latin typeface="Open Sans"/>
              <a:ea typeface="Open Sans"/>
              <a:cs typeface="Open Sans"/>
            </a:endParaRPr>
          </a:p>
        </p:txBody>
      </p:sp>
      <p:sp>
        <p:nvSpPr>
          <p:cNvPr id="11" name="Freeform 556">
            <a:extLst>
              <a:ext uri="{FF2B5EF4-FFF2-40B4-BE49-F238E27FC236}">
                <a16:creationId xmlns:a16="http://schemas.microsoft.com/office/drawing/2014/main" id="{33109404-9153-A96C-43E6-C72F738604F4}"/>
              </a:ext>
            </a:extLst>
          </p:cNvPr>
          <p:cNvSpPr>
            <a:spLocks noEditPoints="1"/>
          </p:cNvSpPr>
          <p:nvPr/>
        </p:nvSpPr>
        <p:spPr bwMode="auto">
          <a:xfrm>
            <a:off x="1230666" y="4973434"/>
            <a:ext cx="343087" cy="300878"/>
          </a:xfrm>
          <a:custGeom>
            <a:avLst/>
            <a:gdLst>
              <a:gd name="T0" fmla="*/ 242 w 242"/>
              <a:gd name="T1" fmla="*/ 9 h 213"/>
              <a:gd name="T2" fmla="*/ 242 w 242"/>
              <a:gd name="T3" fmla="*/ 9 h 213"/>
              <a:gd name="T4" fmla="*/ 241 w 242"/>
              <a:gd name="T5" fmla="*/ 8 h 213"/>
              <a:gd name="T6" fmla="*/ 241 w 242"/>
              <a:gd name="T7" fmla="*/ 7 h 213"/>
              <a:gd name="T8" fmla="*/ 240 w 242"/>
              <a:gd name="T9" fmla="*/ 7 h 213"/>
              <a:gd name="T10" fmla="*/ 239 w 242"/>
              <a:gd name="T11" fmla="*/ 6 h 213"/>
              <a:gd name="T12" fmla="*/ 239 w 242"/>
              <a:gd name="T13" fmla="*/ 6 h 213"/>
              <a:gd name="T14" fmla="*/ 238 w 242"/>
              <a:gd name="T15" fmla="*/ 6 h 213"/>
              <a:gd name="T16" fmla="*/ 238 w 242"/>
              <a:gd name="T17" fmla="*/ 6 h 213"/>
              <a:gd name="T18" fmla="*/ 80 w 242"/>
              <a:gd name="T19" fmla="*/ 0 h 213"/>
              <a:gd name="T20" fmla="*/ 77 w 242"/>
              <a:gd name="T21" fmla="*/ 0 h 213"/>
              <a:gd name="T22" fmla="*/ 2 w 242"/>
              <a:gd name="T23" fmla="*/ 50 h 213"/>
              <a:gd name="T24" fmla="*/ 2 w 242"/>
              <a:gd name="T25" fmla="*/ 50 h 213"/>
              <a:gd name="T26" fmla="*/ 2 w 242"/>
              <a:gd name="T27" fmla="*/ 50 h 213"/>
              <a:gd name="T28" fmla="*/ 1 w 242"/>
              <a:gd name="T29" fmla="*/ 51 h 213"/>
              <a:gd name="T30" fmla="*/ 1 w 242"/>
              <a:gd name="T31" fmla="*/ 51 h 213"/>
              <a:gd name="T32" fmla="*/ 1 w 242"/>
              <a:gd name="T33" fmla="*/ 52 h 213"/>
              <a:gd name="T34" fmla="*/ 0 w 242"/>
              <a:gd name="T35" fmla="*/ 53 h 213"/>
              <a:gd name="T36" fmla="*/ 0 w 242"/>
              <a:gd name="T37" fmla="*/ 54 h 213"/>
              <a:gd name="T38" fmla="*/ 0 w 242"/>
              <a:gd name="T39" fmla="*/ 195 h 213"/>
              <a:gd name="T40" fmla="*/ 5 w 242"/>
              <a:gd name="T41" fmla="*/ 200 h 213"/>
              <a:gd name="T42" fmla="*/ 175 w 242"/>
              <a:gd name="T43" fmla="*/ 213 h 213"/>
              <a:gd name="T44" fmla="*/ 176 w 242"/>
              <a:gd name="T45" fmla="*/ 213 h 213"/>
              <a:gd name="T46" fmla="*/ 178 w 242"/>
              <a:gd name="T47" fmla="*/ 213 h 213"/>
              <a:gd name="T48" fmla="*/ 178 w 242"/>
              <a:gd name="T49" fmla="*/ 213 h 213"/>
              <a:gd name="T50" fmla="*/ 179 w 242"/>
              <a:gd name="T51" fmla="*/ 212 h 213"/>
              <a:gd name="T52" fmla="*/ 179 w 242"/>
              <a:gd name="T53" fmla="*/ 212 h 213"/>
              <a:gd name="T54" fmla="*/ 179 w 242"/>
              <a:gd name="T55" fmla="*/ 212 h 213"/>
              <a:gd name="T56" fmla="*/ 241 w 242"/>
              <a:gd name="T57" fmla="*/ 148 h 213"/>
              <a:gd name="T58" fmla="*/ 242 w 242"/>
              <a:gd name="T59" fmla="*/ 144 h 213"/>
              <a:gd name="T60" fmla="*/ 242 w 242"/>
              <a:gd name="T61" fmla="*/ 11 h 213"/>
              <a:gd name="T62" fmla="*/ 242 w 242"/>
              <a:gd name="T63" fmla="*/ 9 h 213"/>
              <a:gd name="T64" fmla="*/ 81 w 242"/>
              <a:gd name="T65" fmla="*/ 9 h 213"/>
              <a:gd name="T66" fmla="*/ 225 w 242"/>
              <a:gd name="T67" fmla="*/ 15 h 213"/>
              <a:gd name="T68" fmla="*/ 174 w 242"/>
              <a:gd name="T69" fmla="*/ 59 h 213"/>
              <a:gd name="T70" fmla="*/ 20 w 242"/>
              <a:gd name="T71" fmla="*/ 50 h 213"/>
              <a:gd name="T72" fmla="*/ 81 w 242"/>
              <a:gd name="T73" fmla="*/ 9 h 213"/>
              <a:gd name="T74" fmla="*/ 10 w 242"/>
              <a:gd name="T75" fmla="*/ 59 h 213"/>
              <a:gd name="T76" fmla="*/ 171 w 242"/>
              <a:gd name="T77" fmla="*/ 68 h 213"/>
              <a:gd name="T78" fmla="*/ 171 w 242"/>
              <a:gd name="T79" fmla="*/ 203 h 213"/>
              <a:gd name="T80" fmla="*/ 10 w 242"/>
              <a:gd name="T81" fmla="*/ 191 h 213"/>
              <a:gd name="T82" fmla="*/ 10 w 242"/>
              <a:gd name="T83" fmla="*/ 59 h 213"/>
              <a:gd name="T84" fmla="*/ 233 w 242"/>
              <a:gd name="T85" fmla="*/ 142 h 213"/>
              <a:gd name="T86" fmla="*/ 181 w 242"/>
              <a:gd name="T87" fmla="*/ 197 h 213"/>
              <a:gd name="T88" fmla="*/ 181 w 242"/>
              <a:gd name="T89" fmla="*/ 66 h 213"/>
              <a:gd name="T90" fmla="*/ 233 w 242"/>
              <a:gd name="T91" fmla="*/ 21 h 213"/>
              <a:gd name="T92" fmla="*/ 233 w 242"/>
              <a:gd name="T93"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2" h="213">
                <a:moveTo>
                  <a:pt x="242" y="9"/>
                </a:moveTo>
                <a:cubicBezTo>
                  <a:pt x="242" y="9"/>
                  <a:pt x="242" y="9"/>
                  <a:pt x="242" y="9"/>
                </a:cubicBezTo>
                <a:cubicBezTo>
                  <a:pt x="242" y="8"/>
                  <a:pt x="241" y="8"/>
                  <a:pt x="241" y="8"/>
                </a:cubicBezTo>
                <a:cubicBezTo>
                  <a:pt x="241" y="8"/>
                  <a:pt x="241" y="8"/>
                  <a:pt x="241" y="7"/>
                </a:cubicBezTo>
                <a:cubicBezTo>
                  <a:pt x="241" y="7"/>
                  <a:pt x="240" y="7"/>
                  <a:pt x="240" y="7"/>
                </a:cubicBezTo>
                <a:cubicBezTo>
                  <a:pt x="240" y="6"/>
                  <a:pt x="240" y="6"/>
                  <a:pt x="239" y="6"/>
                </a:cubicBezTo>
                <a:cubicBezTo>
                  <a:pt x="239" y="6"/>
                  <a:pt x="239" y="6"/>
                  <a:pt x="239" y="6"/>
                </a:cubicBezTo>
                <a:cubicBezTo>
                  <a:pt x="239" y="6"/>
                  <a:pt x="238" y="6"/>
                  <a:pt x="238" y="6"/>
                </a:cubicBezTo>
                <a:cubicBezTo>
                  <a:pt x="238" y="6"/>
                  <a:pt x="238" y="6"/>
                  <a:pt x="238" y="6"/>
                </a:cubicBezTo>
                <a:cubicBezTo>
                  <a:pt x="80" y="0"/>
                  <a:pt x="80" y="0"/>
                  <a:pt x="80" y="0"/>
                </a:cubicBezTo>
                <a:cubicBezTo>
                  <a:pt x="79" y="0"/>
                  <a:pt x="78" y="0"/>
                  <a:pt x="77" y="0"/>
                </a:cubicBezTo>
                <a:cubicBezTo>
                  <a:pt x="2" y="50"/>
                  <a:pt x="2" y="50"/>
                  <a:pt x="2" y="50"/>
                </a:cubicBezTo>
                <a:cubicBezTo>
                  <a:pt x="2" y="50"/>
                  <a:pt x="2" y="50"/>
                  <a:pt x="2" y="50"/>
                </a:cubicBezTo>
                <a:cubicBezTo>
                  <a:pt x="2" y="50"/>
                  <a:pt x="2" y="50"/>
                  <a:pt x="2" y="50"/>
                </a:cubicBezTo>
                <a:cubicBezTo>
                  <a:pt x="2" y="50"/>
                  <a:pt x="2" y="50"/>
                  <a:pt x="1" y="51"/>
                </a:cubicBezTo>
                <a:cubicBezTo>
                  <a:pt x="1" y="51"/>
                  <a:pt x="1" y="51"/>
                  <a:pt x="1" y="51"/>
                </a:cubicBezTo>
                <a:cubicBezTo>
                  <a:pt x="1" y="52"/>
                  <a:pt x="1" y="52"/>
                  <a:pt x="1" y="52"/>
                </a:cubicBezTo>
                <a:cubicBezTo>
                  <a:pt x="0" y="52"/>
                  <a:pt x="0" y="53"/>
                  <a:pt x="0" y="53"/>
                </a:cubicBezTo>
                <a:cubicBezTo>
                  <a:pt x="0" y="53"/>
                  <a:pt x="0" y="53"/>
                  <a:pt x="0" y="54"/>
                </a:cubicBezTo>
                <a:cubicBezTo>
                  <a:pt x="0" y="195"/>
                  <a:pt x="0" y="195"/>
                  <a:pt x="0" y="195"/>
                </a:cubicBezTo>
                <a:cubicBezTo>
                  <a:pt x="0" y="198"/>
                  <a:pt x="2" y="200"/>
                  <a:pt x="5" y="200"/>
                </a:cubicBezTo>
                <a:cubicBezTo>
                  <a:pt x="175" y="213"/>
                  <a:pt x="175" y="213"/>
                  <a:pt x="175" y="213"/>
                </a:cubicBezTo>
                <a:cubicBezTo>
                  <a:pt x="176" y="213"/>
                  <a:pt x="176" y="213"/>
                  <a:pt x="176" y="213"/>
                </a:cubicBezTo>
                <a:cubicBezTo>
                  <a:pt x="177" y="213"/>
                  <a:pt x="177" y="213"/>
                  <a:pt x="178" y="213"/>
                </a:cubicBezTo>
                <a:cubicBezTo>
                  <a:pt x="178" y="213"/>
                  <a:pt x="178" y="213"/>
                  <a:pt x="178" y="213"/>
                </a:cubicBezTo>
                <a:cubicBezTo>
                  <a:pt x="179" y="213"/>
                  <a:pt x="179" y="212"/>
                  <a:pt x="179" y="212"/>
                </a:cubicBezTo>
                <a:cubicBezTo>
                  <a:pt x="179" y="212"/>
                  <a:pt x="179" y="212"/>
                  <a:pt x="179" y="212"/>
                </a:cubicBezTo>
                <a:cubicBezTo>
                  <a:pt x="179" y="212"/>
                  <a:pt x="179" y="212"/>
                  <a:pt x="179" y="212"/>
                </a:cubicBezTo>
                <a:cubicBezTo>
                  <a:pt x="241" y="148"/>
                  <a:pt x="241" y="148"/>
                  <a:pt x="241" y="148"/>
                </a:cubicBezTo>
                <a:cubicBezTo>
                  <a:pt x="242" y="147"/>
                  <a:pt x="242" y="146"/>
                  <a:pt x="242" y="144"/>
                </a:cubicBezTo>
                <a:cubicBezTo>
                  <a:pt x="242" y="11"/>
                  <a:pt x="242" y="11"/>
                  <a:pt x="242" y="11"/>
                </a:cubicBezTo>
                <a:cubicBezTo>
                  <a:pt x="242" y="10"/>
                  <a:pt x="242" y="10"/>
                  <a:pt x="242" y="9"/>
                </a:cubicBezTo>
                <a:close/>
                <a:moveTo>
                  <a:pt x="81" y="9"/>
                </a:moveTo>
                <a:cubicBezTo>
                  <a:pt x="225" y="15"/>
                  <a:pt x="225" y="15"/>
                  <a:pt x="225" y="15"/>
                </a:cubicBezTo>
                <a:cubicBezTo>
                  <a:pt x="174" y="59"/>
                  <a:pt x="174" y="59"/>
                  <a:pt x="174" y="59"/>
                </a:cubicBezTo>
                <a:cubicBezTo>
                  <a:pt x="20" y="50"/>
                  <a:pt x="20" y="50"/>
                  <a:pt x="20" y="50"/>
                </a:cubicBezTo>
                <a:lnTo>
                  <a:pt x="81" y="9"/>
                </a:lnTo>
                <a:close/>
                <a:moveTo>
                  <a:pt x="10" y="59"/>
                </a:moveTo>
                <a:cubicBezTo>
                  <a:pt x="171" y="68"/>
                  <a:pt x="171" y="68"/>
                  <a:pt x="171" y="68"/>
                </a:cubicBezTo>
                <a:cubicBezTo>
                  <a:pt x="171" y="203"/>
                  <a:pt x="171" y="203"/>
                  <a:pt x="171" y="203"/>
                </a:cubicBezTo>
                <a:cubicBezTo>
                  <a:pt x="10" y="191"/>
                  <a:pt x="10" y="191"/>
                  <a:pt x="10" y="191"/>
                </a:cubicBezTo>
                <a:lnTo>
                  <a:pt x="10" y="59"/>
                </a:lnTo>
                <a:close/>
                <a:moveTo>
                  <a:pt x="233" y="142"/>
                </a:moveTo>
                <a:cubicBezTo>
                  <a:pt x="181" y="197"/>
                  <a:pt x="181" y="197"/>
                  <a:pt x="181" y="197"/>
                </a:cubicBezTo>
                <a:cubicBezTo>
                  <a:pt x="181" y="66"/>
                  <a:pt x="181" y="66"/>
                  <a:pt x="181" y="66"/>
                </a:cubicBezTo>
                <a:cubicBezTo>
                  <a:pt x="233" y="21"/>
                  <a:pt x="233" y="21"/>
                  <a:pt x="233" y="21"/>
                </a:cubicBezTo>
                <a:lnTo>
                  <a:pt x="233" y="142"/>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874D61D-869E-82E3-7CEA-91D9C7944589}"/>
              </a:ext>
            </a:extLst>
          </p:cNvPr>
          <p:cNvGrpSpPr/>
          <p:nvPr/>
        </p:nvGrpSpPr>
        <p:grpSpPr>
          <a:xfrm>
            <a:off x="1296635" y="3763676"/>
            <a:ext cx="277118" cy="343425"/>
            <a:chOff x="3403601" y="2743200"/>
            <a:chExt cx="444500" cy="550863"/>
          </a:xfrm>
        </p:grpSpPr>
        <p:sp>
          <p:nvSpPr>
            <p:cNvPr id="13" name="Freeform 117">
              <a:extLst>
                <a:ext uri="{FF2B5EF4-FFF2-40B4-BE49-F238E27FC236}">
                  <a16:creationId xmlns:a16="http://schemas.microsoft.com/office/drawing/2014/main" id="{6EAD210F-F791-1937-9DAD-7B2CB0FFF3ED}"/>
                </a:ext>
              </a:extLst>
            </p:cNvPr>
            <p:cNvSpPr>
              <a:spLocks/>
            </p:cNvSpPr>
            <p:nvPr/>
          </p:nvSpPr>
          <p:spPr bwMode="auto">
            <a:xfrm>
              <a:off x="3546476" y="2895600"/>
              <a:ext cx="92075" cy="211138"/>
            </a:xfrm>
            <a:custGeom>
              <a:avLst/>
              <a:gdLst>
                <a:gd name="T0" fmla="*/ 36 w 40"/>
                <a:gd name="T1" fmla="*/ 0 h 91"/>
                <a:gd name="T2" fmla="*/ 31 w 40"/>
                <a:gd name="T3" fmla="*/ 5 h 91"/>
                <a:gd name="T4" fmla="*/ 31 w 40"/>
                <a:gd name="T5" fmla="*/ 62 h 91"/>
                <a:gd name="T6" fmla="*/ 2 w 40"/>
                <a:gd name="T7" fmla="*/ 83 h 91"/>
                <a:gd name="T8" fmla="*/ 1 w 40"/>
                <a:gd name="T9" fmla="*/ 89 h 91"/>
                <a:gd name="T10" fmla="*/ 5 w 40"/>
                <a:gd name="T11" fmla="*/ 91 h 91"/>
                <a:gd name="T12" fmla="*/ 8 w 40"/>
                <a:gd name="T13" fmla="*/ 90 h 91"/>
                <a:gd name="T14" fmla="*/ 38 w 40"/>
                <a:gd name="T15" fmla="*/ 68 h 91"/>
                <a:gd name="T16" fmla="*/ 40 w 40"/>
                <a:gd name="T17" fmla="*/ 64 h 91"/>
                <a:gd name="T18" fmla="*/ 40 w 40"/>
                <a:gd name="T19" fmla="*/ 5 h 91"/>
                <a:gd name="T20" fmla="*/ 36 w 40"/>
                <a:gd name="T2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91">
                  <a:moveTo>
                    <a:pt x="36" y="0"/>
                  </a:moveTo>
                  <a:cubicBezTo>
                    <a:pt x="33" y="0"/>
                    <a:pt x="31" y="3"/>
                    <a:pt x="31" y="5"/>
                  </a:cubicBezTo>
                  <a:cubicBezTo>
                    <a:pt x="31" y="62"/>
                    <a:pt x="31" y="62"/>
                    <a:pt x="31" y="62"/>
                  </a:cubicBezTo>
                  <a:cubicBezTo>
                    <a:pt x="2" y="83"/>
                    <a:pt x="2" y="83"/>
                    <a:pt x="2" y="83"/>
                  </a:cubicBezTo>
                  <a:cubicBezTo>
                    <a:pt x="0" y="84"/>
                    <a:pt x="0" y="87"/>
                    <a:pt x="1" y="89"/>
                  </a:cubicBezTo>
                  <a:cubicBezTo>
                    <a:pt x="2" y="91"/>
                    <a:pt x="3" y="91"/>
                    <a:pt x="5" y="91"/>
                  </a:cubicBezTo>
                  <a:cubicBezTo>
                    <a:pt x="6" y="91"/>
                    <a:pt x="7" y="91"/>
                    <a:pt x="8" y="90"/>
                  </a:cubicBezTo>
                  <a:cubicBezTo>
                    <a:pt x="38" y="68"/>
                    <a:pt x="38" y="68"/>
                    <a:pt x="38" y="68"/>
                  </a:cubicBezTo>
                  <a:cubicBezTo>
                    <a:pt x="40" y="67"/>
                    <a:pt x="40" y="65"/>
                    <a:pt x="40" y="64"/>
                  </a:cubicBezTo>
                  <a:cubicBezTo>
                    <a:pt x="40" y="5"/>
                    <a:pt x="40" y="5"/>
                    <a:pt x="40" y="5"/>
                  </a:cubicBezTo>
                  <a:cubicBezTo>
                    <a:pt x="40" y="3"/>
                    <a:pt x="38" y="0"/>
                    <a:pt x="36"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118">
              <a:extLst>
                <a:ext uri="{FF2B5EF4-FFF2-40B4-BE49-F238E27FC236}">
                  <a16:creationId xmlns:a16="http://schemas.microsoft.com/office/drawing/2014/main" id="{08FFF247-2D4B-6520-E1E5-9614D1B8A035}"/>
                </a:ext>
              </a:extLst>
            </p:cNvPr>
            <p:cNvSpPr>
              <a:spLocks noEditPoints="1"/>
            </p:cNvSpPr>
            <p:nvPr/>
          </p:nvSpPr>
          <p:spPr bwMode="auto">
            <a:xfrm>
              <a:off x="3421063" y="2838450"/>
              <a:ext cx="414338" cy="455613"/>
            </a:xfrm>
            <a:custGeom>
              <a:avLst/>
              <a:gdLst>
                <a:gd name="T0" fmla="*/ 179 w 179"/>
                <a:gd name="T1" fmla="*/ 89 h 197"/>
                <a:gd name="T2" fmla="*/ 90 w 179"/>
                <a:gd name="T3" fmla="*/ 0 h 197"/>
                <a:gd name="T4" fmla="*/ 0 w 179"/>
                <a:gd name="T5" fmla="*/ 89 h 197"/>
                <a:gd name="T6" fmla="*/ 34 w 179"/>
                <a:gd name="T7" fmla="*/ 159 h 197"/>
                <a:gd name="T8" fmla="*/ 16 w 179"/>
                <a:gd name="T9" fmla="*/ 190 h 197"/>
                <a:gd name="T10" fmla="*/ 17 w 179"/>
                <a:gd name="T11" fmla="*/ 196 h 197"/>
                <a:gd name="T12" fmla="*/ 20 w 179"/>
                <a:gd name="T13" fmla="*/ 197 h 197"/>
                <a:gd name="T14" fmla="*/ 24 w 179"/>
                <a:gd name="T15" fmla="*/ 195 h 197"/>
                <a:gd name="T16" fmla="*/ 42 w 179"/>
                <a:gd name="T17" fmla="*/ 164 h 197"/>
                <a:gd name="T18" fmla="*/ 90 w 179"/>
                <a:gd name="T19" fmla="*/ 178 h 197"/>
                <a:gd name="T20" fmla="*/ 138 w 179"/>
                <a:gd name="T21" fmla="*/ 164 h 197"/>
                <a:gd name="T22" fmla="*/ 155 w 179"/>
                <a:gd name="T23" fmla="*/ 195 h 197"/>
                <a:gd name="T24" fmla="*/ 159 w 179"/>
                <a:gd name="T25" fmla="*/ 197 h 197"/>
                <a:gd name="T26" fmla="*/ 162 w 179"/>
                <a:gd name="T27" fmla="*/ 196 h 197"/>
                <a:gd name="T28" fmla="*/ 164 w 179"/>
                <a:gd name="T29" fmla="*/ 190 h 197"/>
                <a:gd name="T30" fmla="*/ 145 w 179"/>
                <a:gd name="T31" fmla="*/ 159 h 197"/>
                <a:gd name="T32" fmla="*/ 179 w 179"/>
                <a:gd name="T33" fmla="*/ 89 h 197"/>
                <a:gd name="T34" fmla="*/ 90 w 179"/>
                <a:gd name="T35" fmla="*/ 169 h 197"/>
                <a:gd name="T36" fmla="*/ 10 w 179"/>
                <a:gd name="T37" fmla="*/ 89 h 197"/>
                <a:gd name="T38" fmla="*/ 90 w 179"/>
                <a:gd name="T39" fmla="*/ 9 h 197"/>
                <a:gd name="T40" fmla="*/ 170 w 179"/>
                <a:gd name="T41" fmla="*/ 89 h 197"/>
                <a:gd name="T42" fmla="*/ 90 w 179"/>
                <a:gd name="T43" fmla="*/ 16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197">
                  <a:moveTo>
                    <a:pt x="179" y="89"/>
                  </a:moveTo>
                  <a:cubicBezTo>
                    <a:pt x="179" y="40"/>
                    <a:pt x="139" y="0"/>
                    <a:pt x="90" y="0"/>
                  </a:cubicBezTo>
                  <a:cubicBezTo>
                    <a:pt x="40" y="0"/>
                    <a:pt x="0" y="40"/>
                    <a:pt x="0" y="89"/>
                  </a:cubicBezTo>
                  <a:cubicBezTo>
                    <a:pt x="0" y="117"/>
                    <a:pt x="13" y="142"/>
                    <a:pt x="34" y="159"/>
                  </a:cubicBezTo>
                  <a:cubicBezTo>
                    <a:pt x="16" y="190"/>
                    <a:pt x="16" y="190"/>
                    <a:pt x="16" y="190"/>
                  </a:cubicBezTo>
                  <a:cubicBezTo>
                    <a:pt x="14" y="192"/>
                    <a:pt x="15" y="195"/>
                    <a:pt x="17" y="196"/>
                  </a:cubicBezTo>
                  <a:cubicBezTo>
                    <a:pt x="18" y="197"/>
                    <a:pt x="19" y="197"/>
                    <a:pt x="20" y="197"/>
                  </a:cubicBezTo>
                  <a:cubicBezTo>
                    <a:pt x="22" y="197"/>
                    <a:pt x="23" y="196"/>
                    <a:pt x="24" y="195"/>
                  </a:cubicBezTo>
                  <a:cubicBezTo>
                    <a:pt x="42" y="164"/>
                    <a:pt x="42" y="164"/>
                    <a:pt x="42" y="164"/>
                  </a:cubicBezTo>
                  <a:cubicBezTo>
                    <a:pt x="56" y="173"/>
                    <a:pt x="72" y="178"/>
                    <a:pt x="90" y="178"/>
                  </a:cubicBezTo>
                  <a:cubicBezTo>
                    <a:pt x="107" y="178"/>
                    <a:pt x="124" y="173"/>
                    <a:pt x="138" y="164"/>
                  </a:cubicBezTo>
                  <a:cubicBezTo>
                    <a:pt x="155" y="195"/>
                    <a:pt x="155" y="195"/>
                    <a:pt x="155" y="195"/>
                  </a:cubicBezTo>
                  <a:cubicBezTo>
                    <a:pt x="156" y="196"/>
                    <a:pt x="158" y="197"/>
                    <a:pt x="159" y="197"/>
                  </a:cubicBezTo>
                  <a:cubicBezTo>
                    <a:pt x="160" y="197"/>
                    <a:pt x="161" y="197"/>
                    <a:pt x="162" y="196"/>
                  </a:cubicBezTo>
                  <a:cubicBezTo>
                    <a:pt x="164" y="195"/>
                    <a:pt x="165" y="192"/>
                    <a:pt x="164" y="190"/>
                  </a:cubicBezTo>
                  <a:cubicBezTo>
                    <a:pt x="145" y="159"/>
                    <a:pt x="145" y="159"/>
                    <a:pt x="145" y="159"/>
                  </a:cubicBezTo>
                  <a:cubicBezTo>
                    <a:pt x="166" y="142"/>
                    <a:pt x="179" y="117"/>
                    <a:pt x="179" y="89"/>
                  </a:cubicBezTo>
                  <a:close/>
                  <a:moveTo>
                    <a:pt x="90" y="169"/>
                  </a:moveTo>
                  <a:cubicBezTo>
                    <a:pt x="46" y="169"/>
                    <a:pt x="10" y="133"/>
                    <a:pt x="10" y="89"/>
                  </a:cubicBezTo>
                  <a:cubicBezTo>
                    <a:pt x="10" y="45"/>
                    <a:pt x="46" y="9"/>
                    <a:pt x="90" y="9"/>
                  </a:cubicBezTo>
                  <a:cubicBezTo>
                    <a:pt x="134" y="9"/>
                    <a:pt x="170" y="45"/>
                    <a:pt x="170" y="89"/>
                  </a:cubicBezTo>
                  <a:cubicBezTo>
                    <a:pt x="170" y="133"/>
                    <a:pt x="134" y="169"/>
                    <a:pt x="90" y="169"/>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119">
              <a:extLst>
                <a:ext uri="{FF2B5EF4-FFF2-40B4-BE49-F238E27FC236}">
                  <a16:creationId xmlns:a16="http://schemas.microsoft.com/office/drawing/2014/main" id="{0AAE5003-D56C-06E3-3E5B-B66AC99F0F30}"/>
                </a:ext>
              </a:extLst>
            </p:cNvPr>
            <p:cNvSpPr>
              <a:spLocks noEditPoints="1"/>
            </p:cNvSpPr>
            <p:nvPr/>
          </p:nvSpPr>
          <p:spPr bwMode="auto">
            <a:xfrm>
              <a:off x="3403601" y="2743200"/>
              <a:ext cx="174625" cy="134938"/>
            </a:xfrm>
            <a:custGeom>
              <a:avLst/>
              <a:gdLst>
                <a:gd name="T0" fmla="*/ 14 w 76"/>
                <a:gd name="T1" fmla="*/ 58 h 58"/>
                <a:gd name="T2" fmla="*/ 17 w 76"/>
                <a:gd name="T3" fmla="*/ 58 h 58"/>
                <a:gd name="T4" fmla="*/ 73 w 76"/>
                <a:gd name="T5" fmla="*/ 25 h 58"/>
                <a:gd name="T6" fmla="*/ 75 w 76"/>
                <a:gd name="T7" fmla="*/ 22 h 58"/>
                <a:gd name="T8" fmla="*/ 75 w 76"/>
                <a:gd name="T9" fmla="*/ 19 h 58"/>
                <a:gd name="T10" fmla="*/ 43 w 76"/>
                <a:gd name="T11" fmla="*/ 0 h 58"/>
                <a:gd name="T12" fmla="*/ 24 w 76"/>
                <a:gd name="T13" fmla="*/ 5 h 58"/>
                <a:gd name="T14" fmla="*/ 10 w 76"/>
                <a:gd name="T15" fmla="*/ 56 h 58"/>
                <a:gd name="T16" fmla="*/ 14 w 76"/>
                <a:gd name="T17" fmla="*/ 58 h 58"/>
                <a:gd name="T18" fmla="*/ 29 w 76"/>
                <a:gd name="T19" fmla="*/ 13 h 58"/>
                <a:gd name="T20" fmla="*/ 43 w 76"/>
                <a:gd name="T21" fmla="*/ 10 h 58"/>
                <a:gd name="T22" fmla="*/ 64 w 76"/>
                <a:gd name="T23" fmla="*/ 20 h 58"/>
                <a:gd name="T24" fmla="*/ 16 w 76"/>
                <a:gd name="T25" fmla="*/ 47 h 58"/>
                <a:gd name="T26" fmla="*/ 29 w 76"/>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58">
                  <a:moveTo>
                    <a:pt x="14" y="58"/>
                  </a:moveTo>
                  <a:cubicBezTo>
                    <a:pt x="15" y="58"/>
                    <a:pt x="16" y="58"/>
                    <a:pt x="17" y="58"/>
                  </a:cubicBezTo>
                  <a:cubicBezTo>
                    <a:pt x="73" y="25"/>
                    <a:pt x="73" y="25"/>
                    <a:pt x="73" y="25"/>
                  </a:cubicBezTo>
                  <a:cubicBezTo>
                    <a:pt x="74" y="25"/>
                    <a:pt x="75" y="24"/>
                    <a:pt x="75" y="22"/>
                  </a:cubicBezTo>
                  <a:cubicBezTo>
                    <a:pt x="76" y="21"/>
                    <a:pt x="75" y="20"/>
                    <a:pt x="75" y="19"/>
                  </a:cubicBezTo>
                  <a:cubicBezTo>
                    <a:pt x="68" y="7"/>
                    <a:pt x="56" y="0"/>
                    <a:pt x="43" y="0"/>
                  </a:cubicBezTo>
                  <a:cubicBezTo>
                    <a:pt x="36" y="0"/>
                    <a:pt x="30" y="2"/>
                    <a:pt x="24" y="5"/>
                  </a:cubicBezTo>
                  <a:cubicBezTo>
                    <a:pt x="6" y="15"/>
                    <a:pt x="0" y="38"/>
                    <a:pt x="10" y="56"/>
                  </a:cubicBezTo>
                  <a:cubicBezTo>
                    <a:pt x="11" y="58"/>
                    <a:pt x="13" y="58"/>
                    <a:pt x="14" y="58"/>
                  </a:cubicBezTo>
                  <a:close/>
                  <a:moveTo>
                    <a:pt x="29" y="13"/>
                  </a:moveTo>
                  <a:cubicBezTo>
                    <a:pt x="33" y="11"/>
                    <a:pt x="38" y="10"/>
                    <a:pt x="43" y="10"/>
                  </a:cubicBezTo>
                  <a:cubicBezTo>
                    <a:pt x="51" y="10"/>
                    <a:pt x="59" y="13"/>
                    <a:pt x="64" y="20"/>
                  </a:cubicBezTo>
                  <a:cubicBezTo>
                    <a:pt x="16" y="47"/>
                    <a:pt x="16" y="47"/>
                    <a:pt x="16" y="47"/>
                  </a:cubicBezTo>
                  <a:cubicBezTo>
                    <a:pt x="12" y="35"/>
                    <a:pt x="17" y="20"/>
                    <a:pt x="29"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120">
              <a:extLst>
                <a:ext uri="{FF2B5EF4-FFF2-40B4-BE49-F238E27FC236}">
                  <a16:creationId xmlns:a16="http://schemas.microsoft.com/office/drawing/2014/main" id="{24BE9D1C-1B23-BAC2-688D-DB1B576309DE}"/>
                </a:ext>
              </a:extLst>
            </p:cNvPr>
            <p:cNvSpPr>
              <a:spLocks noEditPoints="1"/>
            </p:cNvSpPr>
            <p:nvPr/>
          </p:nvSpPr>
          <p:spPr bwMode="auto">
            <a:xfrm>
              <a:off x="3681413" y="2743200"/>
              <a:ext cx="166688" cy="134938"/>
            </a:xfrm>
            <a:custGeom>
              <a:avLst/>
              <a:gdLst>
                <a:gd name="T0" fmla="*/ 2 w 72"/>
                <a:gd name="T1" fmla="*/ 25 h 58"/>
                <a:gd name="T2" fmla="*/ 59 w 72"/>
                <a:gd name="T3" fmla="*/ 58 h 58"/>
                <a:gd name="T4" fmla="*/ 61 w 72"/>
                <a:gd name="T5" fmla="*/ 58 h 58"/>
                <a:gd name="T6" fmla="*/ 65 w 72"/>
                <a:gd name="T7" fmla="*/ 56 h 58"/>
                <a:gd name="T8" fmla="*/ 69 w 72"/>
                <a:gd name="T9" fmla="*/ 28 h 58"/>
                <a:gd name="T10" fmla="*/ 52 w 72"/>
                <a:gd name="T11" fmla="*/ 5 h 58"/>
                <a:gd name="T12" fmla="*/ 33 w 72"/>
                <a:gd name="T13" fmla="*/ 0 h 58"/>
                <a:gd name="T14" fmla="*/ 1 w 72"/>
                <a:gd name="T15" fmla="*/ 19 h 58"/>
                <a:gd name="T16" fmla="*/ 0 w 72"/>
                <a:gd name="T17" fmla="*/ 22 h 58"/>
                <a:gd name="T18" fmla="*/ 2 w 72"/>
                <a:gd name="T19" fmla="*/ 25 h 58"/>
                <a:gd name="T20" fmla="*/ 33 w 72"/>
                <a:gd name="T21" fmla="*/ 10 h 58"/>
                <a:gd name="T22" fmla="*/ 47 w 72"/>
                <a:gd name="T23" fmla="*/ 13 h 58"/>
                <a:gd name="T24" fmla="*/ 60 w 72"/>
                <a:gd name="T25" fmla="*/ 30 h 58"/>
                <a:gd name="T26" fmla="*/ 59 w 72"/>
                <a:gd name="T27" fmla="*/ 47 h 58"/>
                <a:gd name="T28" fmla="*/ 12 w 72"/>
                <a:gd name="T29" fmla="*/ 20 h 58"/>
                <a:gd name="T30" fmla="*/ 33 w 72"/>
                <a:gd name="T31"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58">
                  <a:moveTo>
                    <a:pt x="2" y="25"/>
                  </a:moveTo>
                  <a:cubicBezTo>
                    <a:pt x="59" y="58"/>
                    <a:pt x="59" y="58"/>
                    <a:pt x="59" y="58"/>
                  </a:cubicBezTo>
                  <a:cubicBezTo>
                    <a:pt x="60" y="58"/>
                    <a:pt x="60" y="58"/>
                    <a:pt x="61" y="58"/>
                  </a:cubicBezTo>
                  <a:cubicBezTo>
                    <a:pt x="63" y="58"/>
                    <a:pt x="64" y="58"/>
                    <a:pt x="65" y="56"/>
                  </a:cubicBezTo>
                  <a:cubicBezTo>
                    <a:pt x="70" y="47"/>
                    <a:pt x="72" y="37"/>
                    <a:pt x="69" y="28"/>
                  </a:cubicBezTo>
                  <a:cubicBezTo>
                    <a:pt x="66" y="18"/>
                    <a:pt x="60" y="10"/>
                    <a:pt x="52" y="5"/>
                  </a:cubicBezTo>
                  <a:cubicBezTo>
                    <a:pt x="46" y="2"/>
                    <a:pt x="40" y="0"/>
                    <a:pt x="33" y="0"/>
                  </a:cubicBezTo>
                  <a:cubicBezTo>
                    <a:pt x="20" y="0"/>
                    <a:pt x="7" y="7"/>
                    <a:pt x="1" y="19"/>
                  </a:cubicBezTo>
                  <a:cubicBezTo>
                    <a:pt x="0" y="20"/>
                    <a:pt x="0" y="21"/>
                    <a:pt x="0" y="22"/>
                  </a:cubicBezTo>
                  <a:cubicBezTo>
                    <a:pt x="1" y="24"/>
                    <a:pt x="1" y="25"/>
                    <a:pt x="2" y="25"/>
                  </a:cubicBezTo>
                  <a:close/>
                  <a:moveTo>
                    <a:pt x="33" y="10"/>
                  </a:moveTo>
                  <a:cubicBezTo>
                    <a:pt x="38" y="10"/>
                    <a:pt x="43" y="11"/>
                    <a:pt x="47" y="13"/>
                  </a:cubicBezTo>
                  <a:cubicBezTo>
                    <a:pt x="53" y="17"/>
                    <a:pt x="58" y="23"/>
                    <a:pt x="60" y="30"/>
                  </a:cubicBezTo>
                  <a:cubicBezTo>
                    <a:pt x="61" y="36"/>
                    <a:pt x="61" y="42"/>
                    <a:pt x="59" y="47"/>
                  </a:cubicBezTo>
                  <a:cubicBezTo>
                    <a:pt x="12" y="20"/>
                    <a:pt x="12" y="20"/>
                    <a:pt x="12" y="20"/>
                  </a:cubicBezTo>
                  <a:cubicBezTo>
                    <a:pt x="17" y="13"/>
                    <a:pt x="25" y="10"/>
                    <a:pt x="33" y="1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29ACB050-DE52-FE0B-0B47-46E9B0211093}"/>
              </a:ext>
            </a:extLst>
          </p:cNvPr>
          <p:cNvGrpSpPr/>
          <p:nvPr/>
        </p:nvGrpSpPr>
        <p:grpSpPr>
          <a:xfrm>
            <a:off x="1270452" y="2772174"/>
            <a:ext cx="322418" cy="319351"/>
            <a:chOff x="10845801" y="7108825"/>
            <a:chExt cx="500063" cy="495301"/>
          </a:xfrm>
        </p:grpSpPr>
        <p:sp>
          <p:nvSpPr>
            <p:cNvPr id="18" name="Freeform 498">
              <a:extLst>
                <a:ext uri="{FF2B5EF4-FFF2-40B4-BE49-F238E27FC236}">
                  <a16:creationId xmlns:a16="http://schemas.microsoft.com/office/drawing/2014/main" id="{AF8F50EE-0A6B-A34D-EC05-EB39154E3341}"/>
                </a:ext>
              </a:extLst>
            </p:cNvPr>
            <p:cNvSpPr>
              <a:spLocks noEditPoints="1"/>
            </p:cNvSpPr>
            <p:nvPr/>
          </p:nvSpPr>
          <p:spPr bwMode="auto">
            <a:xfrm>
              <a:off x="10966451" y="7169150"/>
              <a:ext cx="192088" cy="192088"/>
            </a:xfrm>
            <a:custGeom>
              <a:avLst/>
              <a:gdLst>
                <a:gd name="T0" fmla="*/ 7 w 92"/>
                <a:gd name="T1" fmla="*/ 92 h 92"/>
                <a:gd name="T2" fmla="*/ 84 w 92"/>
                <a:gd name="T3" fmla="*/ 92 h 92"/>
                <a:gd name="T4" fmla="*/ 92 w 92"/>
                <a:gd name="T5" fmla="*/ 84 h 92"/>
                <a:gd name="T6" fmla="*/ 92 w 92"/>
                <a:gd name="T7" fmla="*/ 74 h 92"/>
                <a:gd name="T8" fmla="*/ 87 w 92"/>
                <a:gd name="T9" fmla="*/ 67 h 92"/>
                <a:gd name="T10" fmla="*/ 61 w 92"/>
                <a:gd name="T11" fmla="*/ 54 h 92"/>
                <a:gd name="T12" fmla="*/ 61 w 92"/>
                <a:gd name="T13" fmla="*/ 53 h 92"/>
                <a:gd name="T14" fmla="*/ 67 w 92"/>
                <a:gd name="T15" fmla="*/ 43 h 92"/>
                <a:gd name="T16" fmla="*/ 70 w 92"/>
                <a:gd name="T17" fmla="*/ 34 h 92"/>
                <a:gd name="T18" fmla="*/ 68 w 92"/>
                <a:gd name="T19" fmla="*/ 29 h 92"/>
                <a:gd name="T20" fmla="*/ 68 w 92"/>
                <a:gd name="T21" fmla="*/ 21 h 92"/>
                <a:gd name="T22" fmla="*/ 46 w 92"/>
                <a:gd name="T23" fmla="*/ 0 h 92"/>
                <a:gd name="T24" fmla="*/ 23 w 92"/>
                <a:gd name="T25" fmla="*/ 21 h 92"/>
                <a:gd name="T26" fmla="*/ 23 w 92"/>
                <a:gd name="T27" fmla="*/ 29 h 92"/>
                <a:gd name="T28" fmla="*/ 22 w 92"/>
                <a:gd name="T29" fmla="*/ 34 h 92"/>
                <a:gd name="T30" fmla="*/ 25 w 92"/>
                <a:gd name="T31" fmla="*/ 43 h 92"/>
                <a:gd name="T32" fmla="*/ 31 w 92"/>
                <a:gd name="T33" fmla="*/ 53 h 92"/>
                <a:gd name="T34" fmla="*/ 31 w 92"/>
                <a:gd name="T35" fmla="*/ 54 h 92"/>
                <a:gd name="T36" fmla="*/ 5 w 92"/>
                <a:gd name="T37" fmla="*/ 67 h 92"/>
                <a:gd name="T38" fmla="*/ 0 w 92"/>
                <a:gd name="T39" fmla="*/ 74 h 92"/>
                <a:gd name="T40" fmla="*/ 0 w 92"/>
                <a:gd name="T41" fmla="*/ 84 h 92"/>
                <a:gd name="T42" fmla="*/ 7 w 92"/>
                <a:gd name="T43" fmla="*/ 92 h 92"/>
                <a:gd name="T44" fmla="*/ 9 w 92"/>
                <a:gd name="T45" fmla="*/ 75 h 92"/>
                <a:gd name="T46" fmla="*/ 40 w 92"/>
                <a:gd name="T47" fmla="*/ 57 h 92"/>
                <a:gd name="T48" fmla="*/ 41 w 92"/>
                <a:gd name="T49" fmla="*/ 56 h 92"/>
                <a:gd name="T50" fmla="*/ 41 w 92"/>
                <a:gd name="T51" fmla="*/ 51 h 92"/>
                <a:gd name="T52" fmla="*/ 39 w 92"/>
                <a:gd name="T53" fmla="*/ 48 h 92"/>
                <a:gd name="T54" fmla="*/ 34 w 92"/>
                <a:gd name="T55" fmla="*/ 39 h 92"/>
                <a:gd name="T56" fmla="*/ 32 w 92"/>
                <a:gd name="T57" fmla="*/ 36 h 92"/>
                <a:gd name="T58" fmla="*/ 31 w 92"/>
                <a:gd name="T59" fmla="*/ 34 h 92"/>
                <a:gd name="T60" fmla="*/ 32 w 92"/>
                <a:gd name="T61" fmla="*/ 33 h 92"/>
                <a:gd name="T62" fmla="*/ 33 w 92"/>
                <a:gd name="T63" fmla="*/ 30 h 92"/>
                <a:gd name="T64" fmla="*/ 33 w 92"/>
                <a:gd name="T65" fmla="*/ 21 h 92"/>
                <a:gd name="T66" fmla="*/ 46 w 92"/>
                <a:gd name="T67" fmla="*/ 9 h 92"/>
                <a:gd name="T68" fmla="*/ 59 w 92"/>
                <a:gd name="T69" fmla="*/ 21 h 92"/>
                <a:gd name="T70" fmla="*/ 59 w 92"/>
                <a:gd name="T71" fmla="*/ 30 h 92"/>
                <a:gd name="T72" fmla="*/ 60 w 92"/>
                <a:gd name="T73" fmla="*/ 33 h 92"/>
                <a:gd name="T74" fmla="*/ 60 w 92"/>
                <a:gd name="T75" fmla="*/ 34 h 92"/>
                <a:gd name="T76" fmla="*/ 60 w 92"/>
                <a:gd name="T77" fmla="*/ 36 h 92"/>
                <a:gd name="T78" fmla="*/ 58 w 92"/>
                <a:gd name="T79" fmla="*/ 39 h 92"/>
                <a:gd name="T80" fmla="*/ 53 w 92"/>
                <a:gd name="T81" fmla="*/ 48 h 92"/>
                <a:gd name="T82" fmla="*/ 51 w 92"/>
                <a:gd name="T83" fmla="*/ 51 h 92"/>
                <a:gd name="T84" fmla="*/ 51 w 92"/>
                <a:gd name="T85" fmla="*/ 56 h 92"/>
                <a:gd name="T86" fmla="*/ 51 w 92"/>
                <a:gd name="T87" fmla="*/ 57 h 92"/>
                <a:gd name="T88" fmla="*/ 83 w 92"/>
                <a:gd name="T89" fmla="*/ 75 h 92"/>
                <a:gd name="T90" fmla="*/ 83 w 92"/>
                <a:gd name="T91" fmla="*/ 82 h 92"/>
                <a:gd name="T92" fmla="*/ 9 w 92"/>
                <a:gd name="T93" fmla="*/ 82 h 92"/>
                <a:gd name="T94" fmla="*/ 9 w 92"/>
                <a:gd name="T95"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92">
                  <a:moveTo>
                    <a:pt x="7" y="92"/>
                  </a:moveTo>
                  <a:cubicBezTo>
                    <a:pt x="84" y="92"/>
                    <a:pt x="84" y="92"/>
                    <a:pt x="84" y="92"/>
                  </a:cubicBezTo>
                  <a:cubicBezTo>
                    <a:pt x="89" y="92"/>
                    <a:pt x="92" y="89"/>
                    <a:pt x="92" y="84"/>
                  </a:cubicBezTo>
                  <a:cubicBezTo>
                    <a:pt x="92" y="74"/>
                    <a:pt x="92" y="74"/>
                    <a:pt x="92" y="74"/>
                  </a:cubicBezTo>
                  <a:cubicBezTo>
                    <a:pt x="92" y="71"/>
                    <a:pt x="90" y="68"/>
                    <a:pt x="87" y="67"/>
                  </a:cubicBezTo>
                  <a:cubicBezTo>
                    <a:pt x="68" y="59"/>
                    <a:pt x="62" y="55"/>
                    <a:pt x="61" y="54"/>
                  </a:cubicBezTo>
                  <a:cubicBezTo>
                    <a:pt x="61" y="53"/>
                    <a:pt x="61" y="53"/>
                    <a:pt x="61" y="53"/>
                  </a:cubicBezTo>
                  <a:cubicBezTo>
                    <a:pt x="63" y="50"/>
                    <a:pt x="65" y="47"/>
                    <a:pt x="67" y="43"/>
                  </a:cubicBezTo>
                  <a:cubicBezTo>
                    <a:pt x="69" y="41"/>
                    <a:pt x="70" y="38"/>
                    <a:pt x="70" y="34"/>
                  </a:cubicBezTo>
                  <a:cubicBezTo>
                    <a:pt x="70" y="32"/>
                    <a:pt x="69" y="30"/>
                    <a:pt x="68" y="29"/>
                  </a:cubicBezTo>
                  <a:cubicBezTo>
                    <a:pt x="68" y="21"/>
                    <a:pt x="68" y="21"/>
                    <a:pt x="68" y="21"/>
                  </a:cubicBezTo>
                  <a:cubicBezTo>
                    <a:pt x="68" y="8"/>
                    <a:pt x="60" y="0"/>
                    <a:pt x="46" y="0"/>
                  </a:cubicBezTo>
                  <a:cubicBezTo>
                    <a:pt x="32" y="0"/>
                    <a:pt x="23" y="8"/>
                    <a:pt x="23" y="21"/>
                  </a:cubicBezTo>
                  <a:cubicBezTo>
                    <a:pt x="23" y="29"/>
                    <a:pt x="23" y="29"/>
                    <a:pt x="23" y="29"/>
                  </a:cubicBezTo>
                  <a:cubicBezTo>
                    <a:pt x="22" y="30"/>
                    <a:pt x="22" y="32"/>
                    <a:pt x="22" y="34"/>
                  </a:cubicBezTo>
                  <a:cubicBezTo>
                    <a:pt x="22" y="38"/>
                    <a:pt x="23" y="41"/>
                    <a:pt x="25" y="43"/>
                  </a:cubicBezTo>
                  <a:cubicBezTo>
                    <a:pt x="27" y="47"/>
                    <a:pt x="29" y="50"/>
                    <a:pt x="31" y="53"/>
                  </a:cubicBezTo>
                  <a:cubicBezTo>
                    <a:pt x="31" y="54"/>
                    <a:pt x="31" y="54"/>
                    <a:pt x="31" y="54"/>
                  </a:cubicBezTo>
                  <a:cubicBezTo>
                    <a:pt x="29" y="55"/>
                    <a:pt x="24" y="59"/>
                    <a:pt x="5" y="67"/>
                  </a:cubicBezTo>
                  <a:cubicBezTo>
                    <a:pt x="2" y="68"/>
                    <a:pt x="0" y="71"/>
                    <a:pt x="0" y="74"/>
                  </a:cubicBezTo>
                  <a:cubicBezTo>
                    <a:pt x="0" y="84"/>
                    <a:pt x="0" y="84"/>
                    <a:pt x="0" y="84"/>
                  </a:cubicBezTo>
                  <a:cubicBezTo>
                    <a:pt x="0" y="89"/>
                    <a:pt x="3" y="92"/>
                    <a:pt x="7" y="92"/>
                  </a:cubicBezTo>
                  <a:close/>
                  <a:moveTo>
                    <a:pt x="9" y="75"/>
                  </a:moveTo>
                  <a:cubicBezTo>
                    <a:pt x="36" y="65"/>
                    <a:pt x="39" y="60"/>
                    <a:pt x="40" y="57"/>
                  </a:cubicBezTo>
                  <a:cubicBezTo>
                    <a:pt x="41" y="57"/>
                    <a:pt x="41" y="56"/>
                    <a:pt x="41" y="56"/>
                  </a:cubicBezTo>
                  <a:cubicBezTo>
                    <a:pt x="41" y="51"/>
                    <a:pt x="41" y="51"/>
                    <a:pt x="41" y="51"/>
                  </a:cubicBezTo>
                  <a:cubicBezTo>
                    <a:pt x="41" y="50"/>
                    <a:pt x="40" y="49"/>
                    <a:pt x="39" y="48"/>
                  </a:cubicBezTo>
                  <a:cubicBezTo>
                    <a:pt x="37" y="46"/>
                    <a:pt x="35" y="42"/>
                    <a:pt x="34" y="39"/>
                  </a:cubicBezTo>
                  <a:cubicBezTo>
                    <a:pt x="34" y="38"/>
                    <a:pt x="33" y="37"/>
                    <a:pt x="32" y="36"/>
                  </a:cubicBezTo>
                  <a:cubicBezTo>
                    <a:pt x="32" y="36"/>
                    <a:pt x="31" y="35"/>
                    <a:pt x="31" y="34"/>
                  </a:cubicBezTo>
                  <a:cubicBezTo>
                    <a:pt x="31" y="34"/>
                    <a:pt x="32" y="33"/>
                    <a:pt x="32" y="33"/>
                  </a:cubicBezTo>
                  <a:cubicBezTo>
                    <a:pt x="33" y="32"/>
                    <a:pt x="33" y="31"/>
                    <a:pt x="33" y="30"/>
                  </a:cubicBezTo>
                  <a:cubicBezTo>
                    <a:pt x="33" y="21"/>
                    <a:pt x="33" y="21"/>
                    <a:pt x="33" y="21"/>
                  </a:cubicBezTo>
                  <a:cubicBezTo>
                    <a:pt x="33" y="13"/>
                    <a:pt x="37" y="9"/>
                    <a:pt x="46" y="9"/>
                  </a:cubicBezTo>
                  <a:cubicBezTo>
                    <a:pt x="55" y="9"/>
                    <a:pt x="59" y="13"/>
                    <a:pt x="59" y="21"/>
                  </a:cubicBezTo>
                  <a:cubicBezTo>
                    <a:pt x="59" y="30"/>
                    <a:pt x="59" y="30"/>
                    <a:pt x="59" y="30"/>
                  </a:cubicBezTo>
                  <a:cubicBezTo>
                    <a:pt x="59" y="31"/>
                    <a:pt x="59" y="32"/>
                    <a:pt x="60" y="33"/>
                  </a:cubicBezTo>
                  <a:cubicBezTo>
                    <a:pt x="60" y="33"/>
                    <a:pt x="60" y="34"/>
                    <a:pt x="60" y="34"/>
                  </a:cubicBezTo>
                  <a:cubicBezTo>
                    <a:pt x="60" y="35"/>
                    <a:pt x="60" y="36"/>
                    <a:pt x="60" y="36"/>
                  </a:cubicBezTo>
                  <a:cubicBezTo>
                    <a:pt x="59" y="37"/>
                    <a:pt x="58" y="38"/>
                    <a:pt x="58" y="39"/>
                  </a:cubicBezTo>
                  <a:cubicBezTo>
                    <a:pt x="57" y="42"/>
                    <a:pt x="55" y="46"/>
                    <a:pt x="53" y="48"/>
                  </a:cubicBezTo>
                  <a:cubicBezTo>
                    <a:pt x="52" y="49"/>
                    <a:pt x="51" y="50"/>
                    <a:pt x="51" y="51"/>
                  </a:cubicBezTo>
                  <a:cubicBezTo>
                    <a:pt x="51" y="56"/>
                    <a:pt x="51" y="56"/>
                    <a:pt x="51" y="56"/>
                  </a:cubicBezTo>
                  <a:cubicBezTo>
                    <a:pt x="51" y="56"/>
                    <a:pt x="51" y="57"/>
                    <a:pt x="51" y="57"/>
                  </a:cubicBezTo>
                  <a:cubicBezTo>
                    <a:pt x="53" y="60"/>
                    <a:pt x="56" y="65"/>
                    <a:pt x="83" y="75"/>
                  </a:cubicBezTo>
                  <a:cubicBezTo>
                    <a:pt x="83" y="82"/>
                    <a:pt x="83" y="82"/>
                    <a:pt x="83" y="82"/>
                  </a:cubicBezTo>
                  <a:cubicBezTo>
                    <a:pt x="9" y="82"/>
                    <a:pt x="9" y="82"/>
                    <a:pt x="9" y="82"/>
                  </a:cubicBezTo>
                  <a:lnTo>
                    <a:pt x="9" y="75"/>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Freeform 499">
              <a:extLst>
                <a:ext uri="{FF2B5EF4-FFF2-40B4-BE49-F238E27FC236}">
                  <a16:creationId xmlns:a16="http://schemas.microsoft.com/office/drawing/2014/main" id="{44506B64-D085-1D81-209E-BD33C2B82010}"/>
                </a:ext>
              </a:extLst>
            </p:cNvPr>
            <p:cNvSpPr>
              <a:spLocks/>
            </p:cNvSpPr>
            <p:nvPr/>
          </p:nvSpPr>
          <p:spPr bwMode="auto">
            <a:xfrm>
              <a:off x="11118851" y="7208838"/>
              <a:ext cx="115888" cy="152400"/>
            </a:xfrm>
            <a:custGeom>
              <a:avLst/>
              <a:gdLst>
                <a:gd name="T0" fmla="*/ 5 w 56"/>
                <a:gd name="T1" fmla="*/ 40 h 73"/>
                <a:gd name="T2" fmla="*/ 11 w 56"/>
                <a:gd name="T3" fmla="*/ 41 h 73"/>
                <a:gd name="T4" fmla="*/ 13 w 56"/>
                <a:gd name="T5" fmla="*/ 35 h 73"/>
                <a:gd name="T6" fmla="*/ 11 w 56"/>
                <a:gd name="T7" fmla="*/ 31 h 73"/>
                <a:gd name="T8" fmla="*/ 10 w 56"/>
                <a:gd name="T9" fmla="*/ 28 h 73"/>
                <a:gd name="T10" fmla="*/ 11 w 56"/>
                <a:gd name="T11" fmla="*/ 24 h 73"/>
                <a:gd name="T12" fmla="*/ 11 w 56"/>
                <a:gd name="T13" fmla="*/ 17 h 73"/>
                <a:gd name="T14" fmla="*/ 19 w 56"/>
                <a:gd name="T15" fmla="*/ 10 h 73"/>
                <a:gd name="T16" fmla="*/ 28 w 56"/>
                <a:gd name="T17" fmla="*/ 17 h 73"/>
                <a:gd name="T18" fmla="*/ 28 w 56"/>
                <a:gd name="T19" fmla="*/ 24 h 73"/>
                <a:gd name="T20" fmla="*/ 29 w 56"/>
                <a:gd name="T21" fmla="*/ 28 h 73"/>
                <a:gd name="T22" fmla="*/ 27 w 56"/>
                <a:gd name="T23" fmla="*/ 31 h 73"/>
                <a:gd name="T24" fmla="*/ 24 w 56"/>
                <a:gd name="T25" fmla="*/ 37 h 73"/>
                <a:gd name="T26" fmla="*/ 22 w 56"/>
                <a:gd name="T27" fmla="*/ 41 h 73"/>
                <a:gd name="T28" fmla="*/ 22 w 56"/>
                <a:gd name="T29" fmla="*/ 44 h 73"/>
                <a:gd name="T30" fmla="*/ 23 w 56"/>
                <a:gd name="T31" fmla="*/ 45 h 73"/>
                <a:gd name="T32" fmla="*/ 46 w 56"/>
                <a:gd name="T33" fmla="*/ 60 h 73"/>
                <a:gd name="T34" fmla="*/ 46 w 56"/>
                <a:gd name="T35" fmla="*/ 63 h 73"/>
                <a:gd name="T36" fmla="*/ 29 w 56"/>
                <a:gd name="T37" fmla="*/ 63 h 73"/>
                <a:gd name="T38" fmla="*/ 24 w 56"/>
                <a:gd name="T39" fmla="*/ 68 h 73"/>
                <a:gd name="T40" fmla="*/ 29 w 56"/>
                <a:gd name="T41" fmla="*/ 73 h 73"/>
                <a:gd name="T42" fmla="*/ 49 w 56"/>
                <a:gd name="T43" fmla="*/ 73 h 73"/>
                <a:gd name="T44" fmla="*/ 56 w 56"/>
                <a:gd name="T45" fmla="*/ 66 h 73"/>
                <a:gd name="T46" fmla="*/ 56 w 56"/>
                <a:gd name="T47" fmla="*/ 58 h 73"/>
                <a:gd name="T48" fmla="*/ 51 w 56"/>
                <a:gd name="T49" fmla="*/ 51 h 73"/>
                <a:gd name="T50" fmla="*/ 32 w 56"/>
                <a:gd name="T51" fmla="*/ 42 h 73"/>
                <a:gd name="T52" fmla="*/ 36 w 56"/>
                <a:gd name="T53" fmla="*/ 35 h 73"/>
                <a:gd name="T54" fmla="*/ 39 w 56"/>
                <a:gd name="T55" fmla="*/ 28 h 73"/>
                <a:gd name="T56" fmla="*/ 38 w 56"/>
                <a:gd name="T57" fmla="*/ 23 h 73"/>
                <a:gd name="T58" fmla="*/ 38 w 56"/>
                <a:gd name="T59" fmla="*/ 17 h 73"/>
                <a:gd name="T60" fmla="*/ 19 w 56"/>
                <a:gd name="T61" fmla="*/ 0 h 73"/>
                <a:gd name="T62" fmla="*/ 1 w 56"/>
                <a:gd name="T63" fmla="*/ 17 h 73"/>
                <a:gd name="T64" fmla="*/ 1 w 56"/>
                <a:gd name="T65" fmla="*/ 23 h 73"/>
                <a:gd name="T66" fmla="*/ 0 w 56"/>
                <a:gd name="T67" fmla="*/ 28 h 73"/>
                <a:gd name="T68" fmla="*/ 3 w 56"/>
                <a:gd name="T69" fmla="*/ 35 h 73"/>
                <a:gd name="T70" fmla="*/ 5 w 56"/>
                <a:gd name="T71"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73">
                  <a:moveTo>
                    <a:pt x="5" y="40"/>
                  </a:moveTo>
                  <a:cubicBezTo>
                    <a:pt x="6" y="42"/>
                    <a:pt x="9" y="43"/>
                    <a:pt x="11" y="41"/>
                  </a:cubicBezTo>
                  <a:cubicBezTo>
                    <a:pt x="14" y="40"/>
                    <a:pt x="14" y="37"/>
                    <a:pt x="13" y="35"/>
                  </a:cubicBezTo>
                  <a:cubicBezTo>
                    <a:pt x="12" y="34"/>
                    <a:pt x="12" y="32"/>
                    <a:pt x="11" y="31"/>
                  </a:cubicBezTo>
                  <a:cubicBezTo>
                    <a:pt x="11" y="30"/>
                    <a:pt x="10" y="28"/>
                    <a:pt x="10" y="28"/>
                  </a:cubicBezTo>
                  <a:cubicBezTo>
                    <a:pt x="10" y="27"/>
                    <a:pt x="11" y="26"/>
                    <a:pt x="11" y="24"/>
                  </a:cubicBezTo>
                  <a:cubicBezTo>
                    <a:pt x="11" y="17"/>
                    <a:pt x="11" y="17"/>
                    <a:pt x="11" y="17"/>
                  </a:cubicBezTo>
                  <a:cubicBezTo>
                    <a:pt x="11" y="14"/>
                    <a:pt x="12" y="10"/>
                    <a:pt x="19" y="10"/>
                  </a:cubicBezTo>
                  <a:cubicBezTo>
                    <a:pt x="27" y="10"/>
                    <a:pt x="28" y="14"/>
                    <a:pt x="28" y="17"/>
                  </a:cubicBezTo>
                  <a:cubicBezTo>
                    <a:pt x="28" y="24"/>
                    <a:pt x="28" y="24"/>
                    <a:pt x="28" y="24"/>
                  </a:cubicBezTo>
                  <a:cubicBezTo>
                    <a:pt x="28" y="26"/>
                    <a:pt x="28" y="27"/>
                    <a:pt x="29" y="28"/>
                  </a:cubicBezTo>
                  <a:cubicBezTo>
                    <a:pt x="28" y="29"/>
                    <a:pt x="28" y="30"/>
                    <a:pt x="27" y="31"/>
                  </a:cubicBezTo>
                  <a:cubicBezTo>
                    <a:pt x="27" y="33"/>
                    <a:pt x="25" y="36"/>
                    <a:pt x="24" y="37"/>
                  </a:cubicBezTo>
                  <a:cubicBezTo>
                    <a:pt x="23" y="38"/>
                    <a:pt x="22" y="40"/>
                    <a:pt x="22" y="41"/>
                  </a:cubicBezTo>
                  <a:cubicBezTo>
                    <a:pt x="22" y="44"/>
                    <a:pt x="22" y="44"/>
                    <a:pt x="22" y="44"/>
                  </a:cubicBezTo>
                  <a:cubicBezTo>
                    <a:pt x="22" y="44"/>
                    <a:pt x="22" y="45"/>
                    <a:pt x="23" y="45"/>
                  </a:cubicBezTo>
                  <a:cubicBezTo>
                    <a:pt x="23" y="48"/>
                    <a:pt x="26" y="52"/>
                    <a:pt x="46" y="60"/>
                  </a:cubicBezTo>
                  <a:cubicBezTo>
                    <a:pt x="46" y="63"/>
                    <a:pt x="46" y="63"/>
                    <a:pt x="46" y="63"/>
                  </a:cubicBezTo>
                  <a:cubicBezTo>
                    <a:pt x="29" y="63"/>
                    <a:pt x="29" y="63"/>
                    <a:pt x="29" y="63"/>
                  </a:cubicBezTo>
                  <a:cubicBezTo>
                    <a:pt x="26" y="63"/>
                    <a:pt x="24" y="66"/>
                    <a:pt x="24" y="68"/>
                  </a:cubicBezTo>
                  <a:cubicBezTo>
                    <a:pt x="24" y="71"/>
                    <a:pt x="26" y="73"/>
                    <a:pt x="29" y="73"/>
                  </a:cubicBezTo>
                  <a:cubicBezTo>
                    <a:pt x="49" y="73"/>
                    <a:pt x="49" y="73"/>
                    <a:pt x="49" y="73"/>
                  </a:cubicBezTo>
                  <a:cubicBezTo>
                    <a:pt x="53" y="73"/>
                    <a:pt x="56" y="70"/>
                    <a:pt x="56" y="66"/>
                  </a:cubicBezTo>
                  <a:cubicBezTo>
                    <a:pt x="56" y="58"/>
                    <a:pt x="56" y="58"/>
                    <a:pt x="56" y="58"/>
                  </a:cubicBezTo>
                  <a:cubicBezTo>
                    <a:pt x="56" y="55"/>
                    <a:pt x="54" y="52"/>
                    <a:pt x="51" y="51"/>
                  </a:cubicBezTo>
                  <a:cubicBezTo>
                    <a:pt x="38" y="46"/>
                    <a:pt x="34" y="44"/>
                    <a:pt x="32" y="42"/>
                  </a:cubicBezTo>
                  <a:cubicBezTo>
                    <a:pt x="34" y="40"/>
                    <a:pt x="35" y="38"/>
                    <a:pt x="36" y="35"/>
                  </a:cubicBezTo>
                  <a:cubicBezTo>
                    <a:pt x="38" y="33"/>
                    <a:pt x="39" y="30"/>
                    <a:pt x="39" y="28"/>
                  </a:cubicBezTo>
                  <a:cubicBezTo>
                    <a:pt x="39" y="26"/>
                    <a:pt x="39" y="25"/>
                    <a:pt x="38" y="23"/>
                  </a:cubicBezTo>
                  <a:cubicBezTo>
                    <a:pt x="38" y="17"/>
                    <a:pt x="38" y="17"/>
                    <a:pt x="38" y="17"/>
                  </a:cubicBezTo>
                  <a:cubicBezTo>
                    <a:pt x="38" y="7"/>
                    <a:pt x="31" y="0"/>
                    <a:pt x="19" y="0"/>
                  </a:cubicBezTo>
                  <a:cubicBezTo>
                    <a:pt x="8" y="0"/>
                    <a:pt x="1" y="7"/>
                    <a:pt x="1" y="17"/>
                  </a:cubicBezTo>
                  <a:cubicBezTo>
                    <a:pt x="1" y="23"/>
                    <a:pt x="1" y="23"/>
                    <a:pt x="1" y="23"/>
                  </a:cubicBezTo>
                  <a:cubicBezTo>
                    <a:pt x="0" y="25"/>
                    <a:pt x="0" y="26"/>
                    <a:pt x="0" y="28"/>
                  </a:cubicBezTo>
                  <a:cubicBezTo>
                    <a:pt x="0" y="30"/>
                    <a:pt x="1" y="33"/>
                    <a:pt x="3" y="35"/>
                  </a:cubicBezTo>
                  <a:cubicBezTo>
                    <a:pt x="3" y="36"/>
                    <a:pt x="4" y="38"/>
                    <a:pt x="5" y="4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500">
              <a:extLst>
                <a:ext uri="{FF2B5EF4-FFF2-40B4-BE49-F238E27FC236}">
                  <a16:creationId xmlns:a16="http://schemas.microsoft.com/office/drawing/2014/main" id="{AD1E6F99-B413-D70C-1822-3BD9452F0C22}"/>
                </a:ext>
              </a:extLst>
            </p:cNvPr>
            <p:cNvSpPr>
              <a:spLocks/>
            </p:cNvSpPr>
            <p:nvPr/>
          </p:nvSpPr>
          <p:spPr bwMode="auto">
            <a:xfrm>
              <a:off x="10999788" y="7513638"/>
              <a:ext cx="192088" cy="90488"/>
            </a:xfrm>
            <a:custGeom>
              <a:avLst/>
              <a:gdLst>
                <a:gd name="T0" fmla="*/ 87 w 92"/>
                <a:gd name="T1" fmla="*/ 4 h 43"/>
                <a:gd name="T2" fmla="*/ 81 w 92"/>
                <a:gd name="T3" fmla="*/ 0 h 43"/>
                <a:gd name="T4" fmla="*/ 77 w 92"/>
                <a:gd name="T5" fmla="*/ 6 h 43"/>
                <a:gd name="T6" fmla="*/ 82 w 92"/>
                <a:gd name="T7" fmla="*/ 33 h 43"/>
                <a:gd name="T8" fmla="*/ 10 w 92"/>
                <a:gd name="T9" fmla="*/ 33 h 43"/>
                <a:gd name="T10" fmla="*/ 14 w 92"/>
                <a:gd name="T11" fmla="*/ 6 h 43"/>
                <a:gd name="T12" fmla="*/ 10 w 92"/>
                <a:gd name="T13" fmla="*/ 0 h 43"/>
                <a:gd name="T14" fmla="*/ 5 w 92"/>
                <a:gd name="T15" fmla="*/ 4 h 43"/>
                <a:gd name="T16" fmla="*/ 0 w 92"/>
                <a:gd name="T17" fmla="*/ 33 h 43"/>
                <a:gd name="T18" fmla="*/ 0 w 92"/>
                <a:gd name="T19" fmla="*/ 34 h 43"/>
                <a:gd name="T20" fmla="*/ 10 w 92"/>
                <a:gd name="T21" fmla="*/ 43 h 43"/>
                <a:gd name="T22" fmla="*/ 82 w 92"/>
                <a:gd name="T23" fmla="*/ 43 h 43"/>
                <a:gd name="T24" fmla="*/ 92 w 92"/>
                <a:gd name="T25" fmla="*/ 34 h 43"/>
                <a:gd name="T26" fmla="*/ 92 w 92"/>
                <a:gd name="T27" fmla="*/ 33 h 43"/>
                <a:gd name="T28" fmla="*/ 87 w 92"/>
                <a:gd name="T29"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43">
                  <a:moveTo>
                    <a:pt x="87" y="4"/>
                  </a:moveTo>
                  <a:cubicBezTo>
                    <a:pt x="86" y="1"/>
                    <a:pt x="84" y="0"/>
                    <a:pt x="81" y="0"/>
                  </a:cubicBezTo>
                  <a:cubicBezTo>
                    <a:pt x="79" y="0"/>
                    <a:pt x="77" y="3"/>
                    <a:pt x="77" y="6"/>
                  </a:cubicBezTo>
                  <a:cubicBezTo>
                    <a:pt x="82" y="33"/>
                    <a:pt x="82" y="33"/>
                    <a:pt x="82" y="33"/>
                  </a:cubicBezTo>
                  <a:cubicBezTo>
                    <a:pt x="10" y="33"/>
                    <a:pt x="10" y="33"/>
                    <a:pt x="10" y="33"/>
                  </a:cubicBezTo>
                  <a:cubicBezTo>
                    <a:pt x="14" y="6"/>
                    <a:pt x="14" y="6"/>
                    <a:pt x="14" y="6"/>
                  </a:cubicBezTo>
                  <a:cubicBezTo>
                    <a:pt x="15" y="3"/>
                    <a:pt x="13" y="0"/>
                    <a:pt x="10" y="0"/>
                  </a:cubicBezTo>
                  <a:cubicBezTo>
                    <a:pt x="8" y="0"/>
                    <a:pt x="5" y="1"/>
                    <a:pt x="5" y="4"/>
                  </a:cubicBezTo>
                  <a:cubicBezTo>
                    <a:pt x="0" y="33"/>
                    <a:pt x="0" y="33"/>
                    <a:pt x="0" y="33"/>
                  </a:cubicBezTo>
                  <a:cubicBezTo>
                    <a:pt x="0" y="33"/>
                    <a:pt x="0" y="34"/>
                    <a:pt x="0" y="34"/>
                  </a:cubicBezTo>
                  <a:cubicBezTo>
                    <a:pt x="0" y="39"/>
                    <a:pt x="4" y="43"/>
                    <a:pt x="10" y="43"/>
                  </a:cubicBezTo>
                  <a:cubicBezTo>
                    <a:pt x="82" y="43"/>
                    <a:pt x="82" y="43"/>
                    <a:pt x="82" y="43"/>
                  </a:cubicBezTo>
                  <a:cubicBezTo>
                    <a:pt x="87" y="43"/>
                    <a:pt x="92" y="39"/>
                    <a:pt x="92" y="34"/>
                  </a:cubicBezTo>
                  <a:cubicBezTo>
                    <a:pt x="92" y="34"/>
                    <a:pt x="92" y="33"/>
                    <a:pt x="92" y="33"/>
                  </a:cubicBezTo>
                  <a:lnTo>
                    <a:pt x="87" y="4"/>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501">
              <a:extLst>
                <a:ext uri="{FF2B5EF4-FFF2-40B4-BE49-F238E27FC236}">
                  <a16:creationId xmlns:a16="http://schemas.microsoft.com/office/drawing/2014/main" id="{C25D6115-E928-9D4B-B5CD-B8F1F881458F}"/>
                </a:ext>
              </a:extLst>
            </p:cNvPr>
            <p:cNvSpPr>
              <a:spLocks noEditPoints="1"/>
            </p:cNvSpPr>
            <p:nvPr/>
          </p:nvSpPr>
          <p:spPr bwMode="auto">
            <a:xfrm>
              <a:off x="10845801" y="7108825"/>
              <a:ext cx="500063" cy="376238"/>
            </a:xfrm>
            <a:custGeom>
              <a:avLst/>
              <a:gdLst>
                <a:gd name="T0" fmla="*/ 219 w 240"/>
                <a:gd name="T1" fmla="*/ 0 h 180"/>
                <a:gd name="T2" fmla="*/ 21 w 240"/>
                <a:gd name="T3" fmla="*/ 0 h 180"/>
                <a:gd name="T4" fmla="*/ 0 w 240"/>
                <a:gd name="T5" fmla="*/ 21 h 180"/>
                <a:gd name="T6" fmla="*/ 0 w 240"/>
                <a:gd name="T7" fmla="*/ 158 h 180"/>
                <a:gd name="T8" fmla="*/ 21 w 240"/>
                <a:gd name="T9" fmla="*/ 180 h 180"/>
                <a:gd name="T10" fmla="*/ 219 w 240"/>
                <a:gd name="T11" fmla="*/ 180 h 180"/>
                <a:gd name="T12" fmla="*/ 240 w 240"/>
                <a:gd name="T13" fmla="*/ 158 h 180"/>
                <a:gd name="T14" fmla="*/ 240 w 240"/>
                <a:gd name="T15" fmla="*/ 21 h 180"/>
                <a:gd name="T16" fmla="*/ 219 w 240"/>
                <a:gd name="T17" fmla="*/ 0 h 180"/>
                <a:gd name="T18" fmla="*/ 21 w 240"/>
                <a:gd name="T19" fmla="*/ 9 h 180"/>
                <a:gd name="T20" fmla="*/ 219 w 240"/>
                <a:gd name="T21" fmla="*/ 9 h 180"/>
                <a:gd name="T22" fmla="*/ 230 w 240"/>
                <a:gd name="T23" fmla="*/ 21 h 180"/>
                <a:gd name="T24" fmla="*/ 230 w 240"/>
                <a:gd name="T25" fmla="*/ 140 h 180"/>
                <a:gd name="T26" fmla="*/ 10 w 240"/>
                <a:gd name="T27" fmla="*/ 140 h 180"/>
                <a:gd name="T28" fmla="*/ 10 w 240"/>
                <a:gd name="T29" fmla="*/ 21 h 180"/>
                <a:gd name="T30" fmla="*/ 21 w 240"/>
                <a:gd name="T31" fmla="*/ 9 h 180"/>
                <a:gd name="T32" fmla="*/ 219 w 240"/>
                <a:gd name="T33" fmla="*/ 170 h 180"/>
                <a:gd name="T34" fmla="*/ 21 w 240"/>
                <a:gd name="T35" fmla="*/ 170 h 180"/>
                <a:gd name="T36" fmla="*/ 10 w 240"/>
                <a:gd name="T37" fmla="*/ 158 h 180"/>
                <a:gd name="T38" fmla="*/ 10 w 240"/>
                <a:gd name="T39" fmla="*/ 150 h 180"/>
                <a:gd name="T40" fmla="*/ 230 w 240"/>
                <a:gd name="T41" fmla="*/ 150 h 180"/>
                <a:gd name="T42" fmla="*/ 230 w 240"/>
                <a:gd name="T43" fmla="*/ 158 h 180"/>
                <a:gd name="T44" fmla="*/ 219 w 240"/>
                <a:gd name="T45" fmla="*/ 17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180">
                  <a:moveTo>
                    <a:pt x="219" y="0"/>
                  </a:moveTo>
                  <a:cubicBezTo>
                    <a:pt x="21" y="0"/>
                    <a:pt x="21" y="0"/>
                    <a:pt x="21" y="0"/>
                  </a:cubicBezTo>
                  <a:cubicBezTo>
                    <a:pt x="9" y="0"/>
                    <a:pt x="0" y="9"/>
                    <a:pt x="0" y="21"/>
                  </a:cubicBezTo>
                  <a:cubicBezTo>
                    <a:pt x="0" y="158"/>
                    <a:pt x="0" y="158"/>
                    <a:pt x="0" y="158"/>
                  </a:cubicBezTo>
                  <a:cubicBezTo>
                    <a:pt x="0" y="170"/>
                    <a:pt x="9" y="180"/>
                    <a:pt x="21" y="180"/>
                  </a:cubicBezTo>
                  <a:cubicBezTo>
                    <a:pt x="219" y="180"/>
                    <a:pt x="219" y="180"/>
                    <a:pt x="219" y="180"/>
                  </a:cubicBezTo>
                  <a:cubicBezTo>
                    <a:pt x="230" y="180"/>
                    <a:pt x="240" y="170"/>
                    <a:pt x="240" y="158"/>
                  </a:cubicBezTo>
                  <a:cubicBezTo>
                    <a:pt x="240" y="21"/>
                    <a:pt x="240" y="21"/>
                    <a:pt x="240" y="21"/>
                  </a:cubicBezTo>
                  <a:cubicBezTo>
                    <a:pt x="240" y="9"/>
                    <a:pt x="230" y="0"/>
                    <a:pt x="219" y="0"/>
                  </a:cubicBezTo>
                  <a:close/>
                  <a:moveTo>
                    <a:pt x="21" y="9"/>
                  </a:moveTo>
                  <a:cubicBezTo>
                    <a:pt x="219" y="9"/>
                    <a:pt x="219" y="9"/>
                    <a:pt x="219" y="9"/>
                  </a:cubicBezTo>
                  <a:cubicBezTo>
                    <a:pt x="225" y="9"/>
                    <a:pt x="230" y="15"/>
                    <a:pt x="230" y="21"/>
                  </a:cubicBezTo>
                  <a:cubicBezTo>
                    <a:pt x="230" y="140"/>
                    <a:pt x="230" y="140"/>
                    <a:pt x="230" y="140"/>
                  </a:cubicBezTo>
                  <a:cubicBezTo>
                    <a:pt x="10" y="140"/>
                    <a:pt x="10" y="140"/>
                    <a:pt x="10" y="140"/>
                  </a:cubicBezTo>
                  <a:cubicBezTo>
                    <a:pt x="10" y="21"/>
                    <a:pt x="10" y="21"/>
                    <a:pt x="10" y="21"/>
                  </a:cubicBezTo>
                  <a:cubicBezTo>
                    <a:pt x="10" y="15"/>
                    <a:pt x="15" y="9"/>
                    <a:pt x="21" y="9"/>
                  </a:cubicBezTo>
                  <a:close/>
                  <a:moveTo>
                    <a:pt x="219" y="170"/>
                  </a:moveTo>
                  <a:cubicBezTo>
                    <a:pt x="21" y="170"/>
                    <a:pt x="21" y="170"/>
                    <a:pt x="21" y="170"/>
                  </a:cubicBezTo>
                  <a:cubicBezTo>
                    <a:pt x="15" y="170"/>
                    <a:pt x="10" y="165"/>
                    <a:pt x="10" y="158"/>
                  </a:cubicBezTo>
                  <a:cubicBezTo>
                    <a:pt x="10" y="150"/>
                    <a:pt x="10" y="150"/>
                    <a:pt x="10" y="150"/>
                  </a:cubicBezTo>
                  <a:cubicBezTo>
                    <a:pt x="230" y="150"/>
                    <a:pt x="230" y="150"/>
                    <a:pt x="230" y="150"/>
                  </a:cubicBezTo>
                  <a:cubicBezTo>
                    <a:pt x="230" y="158"/>
                    <a:pt x="230" y="158"/>
                    <a:pt x="230" y="158"/>
                  </a:cubicBezTo>
                  <a:cubicBezTo>
                    <a:pt x="230" y="165"/>
                    <a:pt x="225" y="170"/>
                    <a:pt x="219" y="17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2" name="Freeform 73">
            <a:extLst>
              <a:ext uri="{FF2B5EF4-FFF2-40B4-BE49-F238E27FC236}">
                <a16:creationId xmlns:a16="http://schemas.microsoft.com/office/drawing/2014/main" id="{19A97BB3-7679-B82F-8B30-D41D31385454}"/>
              </a:ext>
            </a:extLst>
          </p:cNvPr>
          <p:cNvSpPr>
            <a:spLocks noEditPoints="1"/>
          </p:cNvSpPr>
          <p:nvPr/>
        </p:nvSpPr>
        <p:spPr bwMode="auto">
          <a:xfrm>
            <a:off x="1157341" y="3668518"/>
            <a:ext cx="548640" cy="548640"/>
          </a:xfrm>
          <a:custGeom>
            <a:avLst/>
            <a:gdLst>
              <a:gd name="T0" fmla="*/ 312 w 659"/>
              <a:gd name="T1" fmla="*/ 657 h 657"/>
              <a:gd name="T2" fmla="*/ 262 w 659"/>
              <a:gd name="T3" fmla="*/ 651 h 657"/>
              <a:gd name="T4" fmla="*/ 202 w 659"/>
              <a:gd name="T5" fmla="*/ 632 h 657"/>
              <a:gd name="T6" fmla="*/ 120 w 659"/>
              <a:gd name="T7" fmla="*/ 582 h 657"/>
              <a:gd name="T8" fmla="*/ 57 w 659"/>
              <a:gd name="T9" fmla="*/ 512 h 657"/>
              <a:gd name="T10" fmla="*/ 15 w 659"/>
              <a:gd name="T11" fmla="*/ 426 h 657"/>
              <a:gd name="T12" fmla="*/ 5 w 659"/>
              <a:gd name="T13" fmla="*/ 379 h 657"/>
              <a:gd name="T14" fmla="*/ 0 w 659"/>
              <a:gd name="T15" fmla="*/ 328 h 657"/>
              <a:gd name="T16" fmla="*/ 2 w 659"/>
              <a:gd name="T17" fmla="*/ 296 h 657"/>
              <a:gd name="T18" fmla="*/ 11 w 659"/>
              <a:gd name="T19" fmla="*/ 246 h 657"/>
              <a:gd name="T20" fmla="*/ 41 w 659"/>
              <a:gd name="T21" fmla="*/ 172 h 657"/>
              <a:gd name="T22" fmla="*/ 97 w 659"/>
              <a:gd name="T23" fmla="*/ 97 h 657"/>
              <a:gd name="T24" fmla="*/ 172 w 659"/>
              <a:gd name="T25" fmla="*/ 39 h 657"/>
              <a:gd name="T26" fmla="*/ 248 w 659"/>
              <a:gd name="T27" fmla="*/ 10 h 657"/>
              <a:gd name="T28" fmla="*/ 296 w 659"/>
              <a:gd name="T29" fmla="*/ 2 h 657"/>
              <a:gd name="T30" fmla="*/ 330 w 659"/>
              <a:gd name="T31" fmla="*/ 0 h 657"/>
              <a:gd name="T32" fmla="*/ 379 w 659"/>
              <a:gd name="T33" fmla="*/ 4 h 657"/>
              <a:gd name="T34" fmla="*/ 426 w 659"/>
              <a:gd name="T35" fmla="*/ 15 h 657"/>
              <a:gd name="T36" fmla="*/ 514 w 659"/>
              <a:gd name="T37" fmla="*/ 57 h 657"/>
              <a:gd name="T38" fmla="*/ 583 w 659"/>
              <a:gd name="T39" fmla="*/ 120 h 657"/>
              <a:gd name="T40" fmla="*/ 632 w 659"/>
              <a:gd name="T41" fmla="*/ 201 h 657"/>
              <a:gd name="T42" fmla="*/ 652 w 659"/>
              <a:gd name="T43" fmla="*/ 262 h 657"/>
              <a:gd name="T44" fmla="*/ 657 w 659"/>
              <a:gd name="T45" fmla="*/ 312 h 657"/>
              <a:gd name="T46" fmla="*/ 657 w 659"/>
              <a:gd name="T47" fmla="*/ 346 h 657"/>
              <a:gd name="T48" fmla="*/ 652 w 659"/>
              <a:gd name="T49" fmla="*/ 395 h 657"/>
              <a:gd name="T50" fmla="*/ 632 w 659"/>
              <a:gd name="T51" fmla="*/ 457 h 657"/>
              <a:gd name="T52" fmla="*/ 583 w 659"/>
              <a:gd name="T53" fmla="*/ 538 h 657"/>
              <a:gd name="T54" fmla="*/ 514 w 659"/>
              <a:gd name="T55" fmla="*/ 601 h 657"/>
              <a:gd name="T56" fmla="*/ 426 w 659"/>
              <a:gd name="T57" fmla="*/ 642 h 657"/>
              <a:gd name="T58" fmla="*/ 379 w 659"/>
              <a:gd name="T59" fmla="*/ 653 h 657"/>
              <a:gd name="T60" fmla="*/ 330 w 659"/>
              <a:gd name="T61" fmla="*/ 657 h 657"/>
              <a:gd name="T62" fmla="*/ 330 w 659"/>
              <a:gd name="T63" fmla="*/ 38 h 657"/>
              <a:gd name="T64" fmla="*/ 242 w 659"/>
              <a:gd name="T65" fmla="*/ 50 h 657"/>
              <a:gd name="T66" fmla="*/ 167 w 659"/>
              <a:gd name="T67" fmla="*/ 88 h 657"/>
              <a:gd name="T68" fmla="*/ 105 w 659"/>
              <a:gd name="T69" fmla="*/ 144 h 657"/>
              <a:gd name="T70" fmla="*/ 61 w 659"/>
              <a:gd name="T71" fmla="*/ 215 h 657"/>
              <a:gd name="T72" fmla="*/ 39 w 659"/>
              <a:gd name="T73" fmla="*/ 299 h 657"/>
              <a:gd name="T74" fmla="*/ 39 w 659"/>
              <a:gd name="T75" fmla="*/ 359 h 657"/>
              <a:gd name="T76" fmla="*/ 61 w 659"/>
              <a:gd name="T77" fmla="*/ 442 h 657"/>
              <a:gd name="T78" fmla="*/ 105 w 659"/>
              <a:gd name="T79" fmla="*/ 514 h 657"/>
              <a:gd name="T80" fmla="*/ 167 w 659"/>
              <a:gd name="T81" fmla="*/ 570 h 657"/>
              <a:gd name="T82" fmla="*/ 242 w 659"/>
              <a:gd name="T83" fmla="*/ 608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4 w 659"/>
              <a:gd name="T95" fmla="*/ 387 h 657"/>
              <a:gd name="T96" fmla="*/ 621 w 659"/>
              <a:gd name="T97" fmla="*/ 328 h 657"/>
              <a:gd name="T98" fmla="*/ 608 w 659"/>
              <a:gd name="T99" fmla="*/ 242 h 657"/>
              <a:gd name="T100" fmla="*/ 570 w 659"/>
              <a:gd name="T101" fmla="*/ 166 h 657"/>
              <a:gd name="T102" fmla="*/ 515 w 659"/>
              <a:gd name="T103" fmla="*/ 104 h 657"/>
              <a:gd name="T104" fmla="*/ 442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2" y="651"/>
                </a:lnTo>
                <a:lnTo>
                  <a:pt x="248" y="648"/>
                </a:lnTo>
                <a:lnTo>
                  <a:pt x="232" y="642"/>
                </a:lnTo>
                <a:lnTo>
                  <a:pt x="202" y="632"/>
                </a:lnTo>
                <a:lnTo>
                  <a:pt x="172" y="618"/>
                </a:lnTo>
                <a:lnTo>
                  <a:pt x="146" y="601"/>
                </a:lnTo>
                <a:lnTo>
                  <a:pt x="120" y="582"/>
                </a:lnTo>
                <a:lnTo>
                  <a:pt x="97" y="561"/>
                </a:lnTo>
                <a:lnTo>
                  <a:pt x="76" y="538"/>
                </a:lnTo>
                <a:lnTo>
                  <a:pt x="57" y="512"/>
                </a:lnTo>
                <a:lnTo>
                  <a:pt x="41" y="485"/>
                </a:lnTo>
                <a:lnTo>
                  <a:pt x="26" y="457"/>
                </a:lnTo>
                <a:lnTo>
                  <a:pt x="15" y="426"/>
                </a:lnTo>
                <a:lnTo>
                  <a:pt x="11" y="411"/>
                </a:lnTo>
                <a:lnTo>
                  <a:pt x="7" y="395"/>
                </a:lnTo>
                <a:lnTo>
                  <a:pt x="5" y="379"/>
                </a:lnTo>
                <a:lnTo>
                  <a:pt x="2" y="362"/>
                </a:lnTo>
                <a:lnTo>
                  <a:pt x="0" y="346"/>
                </a:lnTo>
                <a:lnTo>
                  <a:pt x="0" y="328"/>
                </a:lnTo>
                <a:lnTo>
                  <a:pt x="0" y="328"/>
                </a:lnTo>
                <a:lnTo>
                  <a:pt x="0" y="312"/>
                </a:lnTo>
                <a:lnTo>
                  <a:pt x="2" y="296"/>
                </a:lnTo>
                <a:lnTo>
                  <a:pt x="5" y="278"/>
                </a:lnTo>
                <a:lnTo>
                  <a:pt x="7" y="262"/>
                </a:lnTo>
                <a:lnTo>
                  <a:pt x="11" y="246"/>
                </a:lnTo>
                <a:lnTo>
                  <a:pt x="15" y="231"/>
                </a:lnTo>
                <a:lnTo>
                  <a:pt x="26" y="201"/>
                </a:lnTo>
                <a:lnTo>
                  <a:pt x="41" y="172"/>
                </a:lnTo>
                <a:lnTo>
                  <a:pt x="57" y="146"/>
                </a:lnTo>
                <a:lnTo>
                  <a:pt x="76" y="120"/>
                </a:lnTo>
                <a:lnTo>
                  <a:pt x="97" y="97"/>
                </a:lnTo>
                <a:lnTo>
                  <a:pt x="120" y="76"/>
                </a:lnTo>
                <a:lnTo>
                  <a:pt x="146" y="57"/>
                </a:lnTo>
                <a:lnTo>
                  <a:pt x="172" y="39"/>
                </a:lnTo>
                <a:lnTo>
                  <a:pt x="202" y="26"/>
                </a:lnTo>
                <a:lnTo>
                  <a:pt x="232" y="15"/>
                </a:lnTo>
                <a:lnTo>
                  <a:pt x="248" y="10"/>
                </a:lnTo>
                <a:lnTo>
                  <a:pt x="262" y="7"/>
                </a:lnTo>
                <a:lnTo>
                  <a:pt x="280" y="4"/>
                </a:lnTo>
                <a:lnTo>
                  <a:pt x="296" y="2"/>
                </a:lnTo>
                <a:lnTo>
                  <a:pt x="312" y="0"/>
                </a:lnTo>
                <a:lnTo>
                  <a:pt x="330" y="0"/>
                </a:lnTo>
                <a:lnTo>
                  <a:pt x="330" y="0"/>
                </a:lnTo>
                <a:lnTo>
                  <a:pt x="346" y="0"/>
                </a:lnTo>
                <a:lnTo>
                  <a:pt x="363" y="2"/>
                </a:lnTo>
                <a:lnTo>
                  <a:pt x="379" y="4"/>
                </a:lnTo>
                <a:lnTo>
                  <a:pt x="395" y="7"/>
                </a:lnTo>
                <a:lnTo>
                  <a:pt x="412" y="10"/>
                </a:lnTo>
                <a:lnTo>
                  <a:pt x="426" y="15"/>
                </a:lnTo>
                <a:lnTo>
                  <a:pt x="457" y="26"/>
                </a:lnTo>
                <a:lnTo>
                  <a:pt x="485" y="39"/>
                </a:lnTo>
                <a:lnTo>
                  <a:pt x="514" y="57"/>
                </a:lnTo>
                <a:lnTo>
                  <a:pt x="538" y="76"/>
                </a:lnTo>
                <a:lnTo>
                  <a:pt x="562" y="97"/>
                </a:lnTo>
                <a:lnTo>
                  <a:pt x="583" y="120"/>
                </a:lnTo>
                <a:lnTo>
                  <a:pt x="602" y="146"/>
                </a:lnTo>
                <a:lnTo>
                  <a:pt x="618" y="172"/>
                </a:lnTo>
                <a:lnTo>
                  <a:pt x="632" y="201"/>
                </a:lnTo>
                <a:lnTo>
                  <a:pt x="643" y="231"/>
                </a:lnTo>
                <a:lnTo>
                  <a:pt x="648" y="246"/>
                </a:lnTo>
                <a:lnTo>
                  <a:pt x="652" y="262"/>
                </a:lnTo>
                <a:lnTo>
                  <a:pt x="655" y="278"/>
                </a:lnTo>
                <a:lnTo>
                  <a:pt x="656" y="296"/>
                </a:lnTo>
                <a:lnTo>
                  <a:pt x="657" y="312"/>
                </a:lnTo>
                <a:lnTo>
                  <a:pt x="659" y="328"/>
                </a:lnTo>
                <a:lnTo>
                  <a:pt x="659" y="328"/>
                </a:lnTo>
                <a:lnTo>
                  <a:pt x="657" y="346"/>
                </a:lnTo>
                <a:lnTo>
                  <a:pt x="656" y="362"/>
                </a:lnTo>
                <a:lnTo>
                  <a:pt x="655" y="379"/>
                </a:lnTo>
                <a:lnTo>
                  <a:pt x="652" y="395"/>
                </a:lnTo>
                <a:lnTo>
                  <a:pt x="648" y="411"/>
                </a:lnTo>
                <a:lnTo>
                  <a:pt x="643" y="426"/>
                </a:lnTo>
                <a:lnTo>
                  <a:pt x="632" y="457"/>
                </a:lnTo>
                <a:lnTo>
                  <a:pt x="618" y="485"/>
                </a:lnTo>
                <a:lnTo>
                  <a:pt x="602" y="512"/>
                </a:lnTo>
                <a:lnTo>
                  <a:pt x="583" y="538"/>
                </a:lnTo>
                <a:lnTo>
                  <a:pt x="562" y="561"/>
                </a:lnTo>
                <a:lnTo>
                  <a:pt x="538" y="582"/>
                </a:lnTo>
                <a:lnTo>
                  <a:pt x="514" y="601"/>
                </a:lnTo>
                <a:lnTo>
                  <a:pt x="485" y="618"/>
                </a:lnTo>
                <a:lnTo>
                  <a:pt x="457" y="632"/>
                </a:lnTo>
                <a:lnTo>
                  <a:pt x="426" y="642"/>
                </a:lnTo>
                <a:lnTo>
                  <a:pt x="412" y="648"/>
                </a:lnTo>
                <a:lnTo>
                  <a:pt x="395" y="651"/>
                </a:lnTo>
                <a:lnTo>
                  <a:pt x="379" y="653"/>
                </a:lnTo>
                <a:lnTo>
                  <a:pt x="363" y="656"/>
                </a:lnTo>
                <a:lnTo>
                  <a:pt x="346" y="657"/>
                </a:lnTo>
                <a:lnTo>
                  <a:pt x="330" y="657"/>
                </a:lnTo>
                <a:lnTo>
                  <a:pt x="330" y="657"/>
                </a:lnTo>
                <a:close/>
                <a:moveTo>
                  <a:pt x="330" y="38"/>
                </a:moveTo>
                <a:lnTo>
                  <a:pt x="330" y="38"/>
                </a:lnTo>
                <a:lnTo>
                  <a:pt x="300" y="39"/>
                </a:lnTo>
                <a:lnTo>
                  <a:pt x="270" y="43"/>
                </a:lnTo>
                <a:lnTo>
                  <a:pt x="242" y="50"/>
                </a:lnTo>
                <a:lnTo>
                  <a:pt x="215" y="61"/>
                </a:lnTo>
                <a:lnTo>
                  <a:pt x="191" y="73"/>
                </a:lnTo>
                <a:lnTo>
                  <a:pt x="167" y="88"/>
                </a:lnTo>
                <a:lnTo>
                  <a:pt x="144" y="104"/>
                </a:lnTo>
                <a:lnTo>
                  <a:pt x="124" y="123"/>
                </a:lnTo>
                <a:lnTo>
                  <a:pt x="105" y="144"/>
                </a:lnTo>
                <a:lnTo>
                  <a:pt x="88" y="166"/>
                </a:lnTo>
                <a:lnTo>
                  <a:pt x="73" y="190"/>
                </a:lnTo>
                <a:lnTo>
                  <a:pt x="61" y="215"/>
                </a:lnTo>
                <a:lnTo>
                  <a:pt x="52" y="242"/>
                </a:lnTo>
                <a:lnTo>
                  <a:pt x="43" y="270"/>
                </a:lnTo>
                <a:lnTo>
                  <a:pt x="39" y="299"/>
                </a:lnTo>
                <a:lnTo>
                  <a:pt x="38" y="328"/>
                </a:lnTo>
                <a:lnTo>
                  <a:pt x="38" y="328"/>
                </a:lnTo>
                <a:lnTo>
                  <a:pt x="39" y="359"/>
                </a:lnTo>
                <a:lnTo>
                  <a:pt x="43" y="387"/>
                </a:lnTo>
                <a:lnTo>
                  <a:pt x="52" y="415"/>
                </a:lnTo>
                <a:lnTo>
                  <a:pt x="61" y="442"/>
                </a:lnTo>
                <a:lnTo>
                  <a:pt x="73" y="468"/>
                </a:lnTo>
                <a:lnTo>
                  <a:pt x="88" y="492"/>
                </a:lnTo>
                <a:lnTo>
                  <a:pt x="105" y="514"/>
                </a:lnTo>
                <a:lnTo>
                  <a:pt x="124" y="535"/>
                </a:lnTo>
                <a:lnTo>
                  <a:pt x="144" y="554"/>
                </a:lnTo>
                <a:lnTo>
                  <a:pt x="167" y="570"/>
                </a:lnTo>
                <a:lnTo>
                  <a:pt x="191" y="585"/>
                </a:lnTo>
                <a:lnTo>
                  <a:pt x="215" y="597"/>
                </a:lnTo>
                <a:lnTo>
                  <a:pt x="242" y="608"/>
                </a:lnTo>
                <a:lnTo>
                  <a:pt x="270" y="614"/>
                </a:lnTo>
                <a:lnTo>
                  <a:pt x="300" y="618"/>
                </a:lnTo>
                <a:lnTo>
                  <a:pt x="330" y="620"/>
                </a:lnTo>
                <a:lnTo>
                  <a:pt x="330" y="620"/>
                </a:lnTo>
                <a:lnTo>
                  <a:pt x="359" y="618"/>
                </a:lnTo>
                <a:lnTo>
                  <a:pt x="387" y="614"/>
                </a:lnTo>
                <a:lnTo>
                  <a:pt x="416" y="608"/>
                </a:lnTo>
                <a:lnTo>
                  <a:pt x="442" y="597"/>
                </a:lnTo>
                <a:lnTo>
                  <a:pt x="468" y="585"/>
                </a:lnTo>
                <a:lnTo>
                  <a:pt x="492" y="570"/>
                </a:lnTo>
                <a:lnTo>
                  <a:pt x="515" y="554"/>
                </a:lnTo>
                <a:lnTo>
                  <a:pt x="535" y="535"/>
                </a:lnTo>
                <a:lnTo>
                  <a:pt x="554" y="514"/>
                </a:lnTo>
                <a:lnTo>
                  <a:pt x="570" y="492"/>
                </a:lnTo>
                <a:lnTo>
                  <a:pt x="585" y="468"/>
                </a:lnTo>
                <a:lnTo>
                  <a:pt x="597" y="442"/>
                </a:lnTo>
                <a:lnTo>
                  <a:pt x="608" y="415"/>
                </a:lnTo>
                <a:lnTo>
                  <a:pt x="614" y="387"/>
                </a:lnTo>
                <a:lnTo>
                  <a:pt x="618" y="359"/>
                </a:lnTo>
                <a:lnTo>
                  <a:pt x="621" y="328"/>
                </a:lnTo>
                <a:lnTo>
                  <a:pt x="621" y="328"/>
                </a:lnTo>
                <a:lnTo>
                  <a:pt x="618" y="299"/>
                </a:lnTo>
                <a:lnTo>
                  <a:pt x="614" y="270"/>
                </a:lnTo>
                <a:lnTo>
                  <a:pt x="608" y="242"/>
                </a:lnTo>
                <a:lnTo>
                  <a:pt x="597" y="215"/>
                </a:lnTo>
                <a:lnTo>
                  <a:pt x="585" y="190"/>
                </a:lnTo>
                <a:lnTo>
                  <a:pt x="570" y="166"/>
                </a:lnTo>
                <a:lnTo>
                  <a:pt x="554" y="144"/>
                </a:lnTo>
                <a:lnTo>
                  <a:pt x="535" y="123"/>
                </a:lnTo>
                <a:lnTo>
                  <a:pt x="515" y="104"/>
                </a:lnTo>
                <a:lnTo>
                  <a:pt x="492" y="88"/>
                </a:lnTo>
                <a:lnTo>
                  <a:pt x="468" y="73"/>
                </a:lnTo>
                <a:lnTo>
                  <a:pt x="442" y="61"/>
                </a:lnTo>
                <a:lnTo>
                  <a:pt x="416" y="50"/>
                </a:lnTo>
                <a:lnTo>
                  <a:pt x="387" y="43"/>
                </a:lnTo>
                <a:lnTo>
                  <a:pt x="359" y="39"/>
                </a:lnTo>
                <a:lnTo>
                  <a:pt x="330" y="38"/>
                </a:lnTo>
                <a:lnTo>
                  <a:pt x="330" y="3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3" name="Freeform 73">
            <a:extLst>
              <a:ext uri="{FF2B5EF4-FFF2-40B4-BE49-F238E27FC236}">
                <a16:creationId xmlns:a16="http://schemas.microsoft.com/office/drawing/2014/main" id="{2C234261-81F1-5711-5699-8BCBC33CAEC3}"/>
              </a:ext>
            </a:extLst>
          </p:cNvPr>
          <p:cNvSpPr>
            <a:spLocks noEditPoints="1"/>
          </p:cNvSpPr>
          <p:nvPr/>
        </p:nvSpPr>
        <p:spPr bwMode="auto">
          <a:xfrm>
            <a:off x="1168792" y="2611470"/>
            <a:ext cx="548640" cy="548640"/>
          </a:xfrm>
          <a:custGeom>
            <a:avLst/>
            <a:gdLst>
              <a:gd name="T0" fmla="*/ 312 w 659"/>
              <a:gd name="T1" fmla="*/ 657 h 657"/>
              <a:gd name="T2" fmla="*/ 262 w 659"/>
              <a:gd name="T3" fmla="*/ 651 h 657"/>
              <a:gd name="T4" fmla="*/ 202 w 659"/>
              <a:gd name="T5" fmla="*/ 632 h 657"/>
              <a:gd name="T6" fmla="*/ 120 w 659"/>
              <a:gd name="T7" fmla="*/ 582 h 657"/>
              <a:gd name="T8" fmla="*/ 57 w 659"/>
              <a:gd name="T9" fmla="*/ 512 h 657"/>
              <a:gd name="T10" fmla="*/ 15 w 659"/>
              <a:gd name="T11" fmla="*/ 426 h 657"/>
              <a:gd name="T12" fmla="*/ 5 w 659"/>
              <a:gd name="T13" fmla="*/ 379 h 657"/>
              <a:gd name="T14" fmla="*/ 0 w 659"/>
              <a:gd name="T15" fmla="*/ 328 h 657"/>
              <a:gd name="T16" fmla="*/ 2 w 659"/>
              <a:gd name="T17" fmla="*/ 296 h 657"/>
              <a:gd name="T18" fmla="*/ 11 w 659"/>
              <a:gd name="T19" fmla="*/ 246 h 657"/>
              <a:gd name="T20" fmla="*/ 41 w 659"/>
              <a:gd name="T21" fmla="*/ 172 h 657"/>
              <a:gd name="T22" fmla="*/ 97 w 659"/>
              <a:gd name="T23" fmla="*/ 97 h 657"/>
              <a:gd name="T24" fmla="*/ 172 w 659"/>
              <a:gd name="T25" fmla="*/ 39 h 657"/>
              <a:gd name="T26" fmla="*/ 248 w 659"/>
              <a:gd name="T27" fmla="*/ 10 h 657"/>
              <a:gd name="T28" fmla="*/ 296 w 659"/>
              <a:gd name="T29" fmla="*/ 2 h 657"/>
              <a:gd name="T30" fmla="*/ 330 w 659"/>
              <a:gd name="T31" fmla="*/ 0 h 657"/>
              <a:gd name="T32" fmla="*/ 379 w 659"/>
              <a:gd name="T33" fmla="*/ 4 h 657"/>
              <a:gd name="T34" fmla="*/ 426 w 659"/>
              <a:gd name="T35" fmla="*/ 15 h 657"/>
              <a:gd name="T36" fmla="*/ 514 w 659"/>
              <a:gd name="T37" fmla="*/ 57 h 657"/>
              <a:gd name="T38" fmla="*/ 583 w 659"/>
              <a:gd name="T39" fmla="*/ 120 h 657"/>
              <a:gd name="T40" fmla="*/ 632 w 659"/>
              <a:gd name="T41" fmla="*/ 201 h 657"/>
              <a:gd name="T42" fmla="*/ 652 w 659"/>
              <a:gd name="T43" fmla="*/ 262 h 657"/>
              <a:gd name="T44" fmla="*/ 657 w 659"/>
              <a:gd name="T45" fmla="*/ 312 h 657"/>
              <a:gd name="T46" fmla="*/ 657 w 659"/>
              <a:gd name="T47" fmla="*/ 346 h 657"/>
              <a:gd name="T48" fmla="*/ 652 w 659"/>
              <a:gd name="T49" fmla="*/ 395 h 657"/>
              <a:gd name="T50" fmla="*/ 632 w 659"/>
              <a:gd name="T51" fmla="*/ 457 h 657"/>
              <a:gd name="T52" fmla="*/ 583 w 659"/>
              <a:gd name="T53" fmla="*/ 538 h 657"/>
              <a:gd name="T54" fmla="*/ 514 w 659"/>
              <a:gd name="T55" fmla="*/ 601 h 657"/>
              <a:gd name="T56" fmla="*/ 426 w 659"/>
              <a:gd name="T57" fmla="*/ 642 h 657"/>
              <a:gd name="T58" fmla="*/ 379 w 659"/>
              <a:gd name="T59" fmla="*/ 653 h 657"/>
              <a:gd name="T60" fmla="*/ 330 w 659"/>
              <a:gd name="T61" fmla="*/ 657 h 657"/>
              <a:gd name="T62" fmla="*/ 330 w 659"/>
              <a:gd name="T63" fmla="*/ 38 h 657"/>
              <a:gd name="T64" fmla="*/ 242 w 659"/>
              <a:gd name="T65" fmla="*/ 50 h 657"/>
              <a:gd name="T66" fmla="*/ 167 w 659"/>
              <a:gd name="T67" fmla="*/ 88 h 657"/>
              <a:gd name="T68" fmla="*/ 105 w 659"/>
              <a:gd name="T69" fmla="*/ 144 h 657"/>
              <a:gd name="T70" fmla="*/ 61 w 659"/>
              <a:gd name="T71" fmla="*/ 215 h 657"/>
              <a:gd name="T72" fmla="*/ 39 w 659"/>
              <a:gd name="T73" fmla="*/ 299 h 657"/>
              <a:gd name="T74" fmla="*/ 39 w 659"/>
              <a:gd name="T75" fmla="*/ 359 h 657"/>
              <a:gd name="T76" fmla="*/ 61 w 659"/>
              <a:gd name="T77" fmla="*/ 442 h 657"/>
              <a:gd name="T78" fmla="*/ 105 w 659"/>
              <a:gd name="T79" fmla="*/ 514 h 657"/>
              <a:gd name="T80" fmla="*/ 167 w 659"/>
              <a:gd name="T81" fmla="*/ 570 h 657"/>
              <a:gd name="T82" fmla="*/ 242 w 659"/>
              <a:gd name="T83" fmla="*/ 608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4 w 659"/>
              <a:gd name="T95" fmla="*/ 387 h 657"/>
              <a:gd name="T96" fmla="*/ 621 w 659"/>
              <a:gd name="T97" fmla="*/ 328 h 657"/>
              <a:gd name="T98" fmla="*/ 608 w 659"/>
              <a:gd name="T99" fmla="*/ 242 h 657"/>
              <a:gd name="T100" fmla="*/ 570 w 659"/>
              <a:gd name="T101" fmla="*/ 166 h 657"/>
              <a:gd name="T102" fmla="*/ 515 w 659"/>
              <a:gd name="T103" fmla="*/ 104 h 657"/>
              <a:gd name="T104" fmla="*/ 442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2" y="651"/>
                </a:lnTo>
                <a:lnTo>
                  <a:pt x="248" y="648"/>
                </a:lnTo>
                <a:lnTo>
                  <a:pt x="232" y="642"/>
                </a:lnTo>
                <a:lnTo>
                  <a:pt x="202" y="632"/>
                </a:lnTo>
                <a:lnTo>
                  <a:pt x="172" y="618"/>
                </a:lnTo>
                <a:lnTo>
                  <a:pt x="146" y="601"/>
                </a:lnTo>
                <a:lnTo>
                  <a:pt x="120" y="582"/>
                </a:lnTo>
                <a:lnTo>
                  <a:pt x="97" y="561"/>
                </a:lnTo>
                <a:lnTo>
                  <a:pt x="76" y="538"/>
                </a:lnTo>
                <a:lnTo>
                  <a:pt x="57" y="512"/>
                </a:lnTo>
                <a:lnTo>
                  <a:pt x="41" y="485"/>
                </a:lnTo>
                <a:lnTo>
                  <a:pt x="26" y="457"/>
                </a:lnTo>
                <a:lnTo>
                  <a:pt x="15" y="426"/>
                </a:lnTo>
                <a:lnTo>
                  <a:pt x="11" y="411"/>
                </a:lnTo>
                <a:lnTo>
                  <a:pt x="7" y="395"/>
                </a:lnTo>
                <a:lnTo>
                  <a:pt x="5" y="379"/>
                </a:lnTo>
                <a:lnTo>
                  <a:pt x="2" y="362"/>
                </a:lnTo>
                <a:lnTo>
                  <a:pt x="0" y="346"/>
                </a:lnTo>
                <a:lnTo>
                  <a:pt x="0" y="328"/>
                </a:lnTo>
                <a:lnTo>
                  <a:pt x="0" y="328"/>
                </a:lnTo>
                <a:lnTo>
                  <a:pt x="0" y="312"/>
                </a:lnTo>
                <a:lnTo>
                  <a:pt x="2" y="296"/>
                </a:lnTo>
                <a:lnTo>
                  <a:pt x="5" y="278"/>
                </a:lnTo>
                <a:lnTo>
                  <a:pt x="7" y="262"/>
                </a:lnTo>
                <a:lnTo>
                  <a:pt x="11" y="246"/>
                </a:lnTo>
                <a:lnTo>
                  <a:pt x="15" y="231"/>
                </a:lnTo>
                <a:lnTo>
                  <a:pt x="26" y="201"/>
                </a:lnTo>
                <a:lnTo>
                  <a:pt x="41" y="172"/>
                </a:lnTo>
                <a:lnTo>
                  <a:pt x="57" y="146"/>
                </a:lnTo>
                <a:lnTo>
                  <a:pt x="76" y="120"/>
                </a:lnTo>
                <a:lnTo>
                  <a:pt x="97" y="97"/>
                </a:lnTo>
                <a:lnTo>
                  <a:pt x="120" y="76"/>
                </a:lnTo>
                <a:lnTo>
                  <a:pt x="146" y="57"/>
                </a:lnTo>
                <a:lnTo>
                  <a:pt x="172" y="39"/>
                </a:lnTo>
                <a:lnTo>
                  <a:pt x="202" y="26"/>
                </a:lnTo>
                <a:lnTo>
                  <a:pt x="232" y="15"/>
                </a:lnTo>
                <a:lnTo>
                  <a:pt x="248" y="10"/>
                </a:lnTo>
                <a:lnTo>
                  <a:pt x="262" y="7"/>
                </a:lnTo>
                <a:lnTo>
                  <a:pt x="280" y="4"/>
                </a:lnTo>
                <a:lnTo>
                  <a:pt x="296" y="2"/>
                </a:lnTo>
                <a:lnTo>
                  <a:pt x="312" y="0"/>
                </a:lnTo>
                <a:lnTo>
                  <a:pt x="330" y="0"/>
                </a:lnTo>
                <a:lnTo>
                  <a:pt x="330" y="0"/>
                </a:lnTo>
                <a:lnTo>
                  <a:pt x="346" y="0"/>
                </a:lnTo>
                <a:lnTo>
                  <a:pt x="363" y="2"/>
                </a:lnTo>
                <a:lnTo>
                  <a:pt x="379" y="4"/>
                </a:lnTo>
                <a:lnTo>
                  <a:pt x="395" y="7"/>
                </a:lnTo>
                <a:lnTo>
                  <a:pt x="412" y="10"/>
                </a:lnTo>
                <a:lnTo>
                  <a:pt x="426" y="15"/>
                </a:lnTo>
                <a:lnTo>
                  <a:pt x="457" y="26"/>
                </a:lnTo>
                <a:lnTo>
                  <a:pt x="485" y="39"/>
                </a:lnTo>
                <a:lnTo>
                  <a:pt x="514" y="57"/>
                </a:lnTo>
                <a:lnTo>
                  <a:pt x="538" y="76"/>
                </a:lnTo>
                <a:lnTo>
                  <a:pt x="562" y="97"/>
                </a:lnTo>
                <a:lnTo>
                  <a:pt x="583" y="120"/>
                </a:lnTo>
                <a:lnTo>
                  <a:pt x="602" y="146"/>
                </a:lnTo>
                <a:lnTo>
                  <a:pt x="618" y="172"/>
                </a:lnTo>
                <a:lnTo>
                  <a:pt x="632" y="201"/>
                </a:lnTo>
                <a:lnTo>
                  <a:pt x="643" y="231"/>
                </a:lnTo>
                <a:lnTo>
                  <a:pt x="648" y="246"/>
                </a:lnTo>
                <a:lnTo>
                  <a:pt x="652" y="262"/>
                </a:lnTo>
                <a:lnTo>
                  <a:pt x="655" y="278"/>
                </a:lnTo>
                <a:lnTo>
                  <a:pt x="656" y="296"/>
                </a:lnTo>
                <a:lnTo>
                  <a:pt x="657" y="312"/>
                </a:lnTo>
                <a:lnTo>
                  <a:pt x="659" y="328"/>
                </a:lnTo>
                <a:lnTo>
                  <a:pt x="659" y="328"/>
                </a:lnTo>
                <a:lnTo>
                  <a:pt x="657" y="346"/>
                </a:lnTo>
                <a:lnTo>
                  <a:pt x="656" y="362"/>
                </a:lnTo>
                <a:lnTo>
                  <a:pt x="655" y="379"/>
                </a:lnTo>
                <a:lnTo>
                  <a:pt x="652" y="395"/>
                </a:lnTo>
                <a:lnTo>
                  <a:pt x="648" y="411"/>
                </a:lnTo>
                <a:lnTo>
                  <a:pt x="643" y="426"/>
                </a:lnTo>
                <a:lnTo>
                  <a:pt x="632" y="457"/>
                </a:lnTo>
                <a:lnTo>
                  <a:pt x="618" y="485"/>
                </a:lnTo>
                <a:lnTo>
                  <a:pt x="602" y="512"/>
                </a:lnTo>
                <a:lnTo>
                  <a:pt x="583" y="538"/>
                </a:lnTo>
                <a:lnTo>
                  <a:pt x="562" y="561"/>
                </a:lnTo>
                <a:lnTo>
                  <a:pt x="538" y="582"/>
                </a:lnTo>
                <a:lnTo>
                  <a:pt x="514" y="601"/>
                </a:lnTo>
                <a:lnTo>
                  <a:pt x="485" y="618"/>
                </a:lnTo>
                <a:lnTo>
                  <a:pt x="457" y="632"/>
                </a:lnTo>
                <a:lnTo>
                  <a:pt x="426" y="642"/>
                </a:lnTo>
                <a:lnTo>
                  <a:pt x="412" y="648"/>
                </a:lnTo>
                <a:lnTo>
                  <a:pt x="395" y="651"/>
                </a:lnTo>
                <a:lnTo>
                  <a:pt x="379" y="653"/>
                </a:lnTo>
                <a:lnTo>
                  <a:pt x="363" y="656"/>
                </a:lnTo>
                <a:lnTo>
                  <a:pt x="346" y="657"/>
                </a:lnTo>
                <a:lnTo>
                  <a:pt x="330" y="657"/>
                </a:lnTo>
                <a:lnTo>
                  <a:pt x="330" y="657"/>
                </a:lnTo>
                <a:close/>
                <a:moveTo>
                  <a:pt x="330" y="38"/>
                </a:moveTo>
                <a:lnTo>
                  <a:pt x="330" y="38"/>
                </a:lnTo>
                <a:lnTo>
                  <a:pt x="300" y="39"/>
                </a:lnTo>
                <a:lnTo>
                  <a:pt x="270" y="43"/>
                </a:lnTo>
                <a:lnTo>
                  <a:pt x="242" y="50"/>
                </a:lnTo>
                <a:lnTo>
                  <a:pt x="215" y="61"/>
                </a:lnTo>
                <a:lnTo>
                  <a:pt x="191" y="73"/>
                </a:lnTo>
                <a:lnTo>
                  <a:pt x="167" y="88"/>
                </a:lnTo>
                <a:lnTo>
                  <a:pt x="144" y="104"/>
                </a:lnTo>
                <a:lnTo>
                  <a:pt x="124" y="123"/>
                </a:lnTo>
                <a:lnTo>
                  <a:pt x="105" y="144"/>
                </a:lnTo>
                <a:lnTo>
                  <a:pt x="88" y="166"/>
                </a:lnTo>
                <a:lnTo>
                  <a:pt x="73" y="190"/>
                </a:lnTo>
                <a:lnTo>
                  <a:pt x="61" y="215"/>
                </a:lnTo>
                <a:lnTo>
                  <a:pt x="52" y="242"/>
                </a:lnTo>
                <a:lnTo>
                  <a:pt x="43" y="270"/>
                </a:lnTo>
                <a:lnTo>
                  <a:pt x="39" y="299"/>
                </a:lnTo>
                <a:lnTo>
                  <a:pt x="38" y="328"/>
                </a:lnTo>
                <a:lnTo>
                  <a:pt x="38" y="328"/>
                </a:lnTo>
                <a:lnTo>
                  <a:pt x="39" y="359"/>
                </a:lnTo>
                <a:lnTo>
                  <a:pt x="43" y="387"/>
                </a:lnTo>
                <a:lnTo>
                  <a:pt x="52" y="415"/>
                </a:lnTo>
                <a:lnTo>
                  <a:pt x="61" y="442"/>
                </a:lnTo>
                <a:lnTo>
                  <a:pt x="73" y="468"/>
                </a:lnTo>
                <a:lnTo>
                  <a:pt x="88" y="492"/>
                </a:lnTo>
                <a:lnTo>
                  <a:pt x="105" y="514"/>
                </a:lnTo>
                <a:lnTo>
                  <a:pt x="124" y="535"/>
                </a:lnTo>
                <a:lnTo>
                  <a:pt x="144" y="554"/>
                </a:lnTo>
                <a:lnTo>
                  <a:pt x="167" y="570"/>
                </a:lnTo>
                <a:lnTo>
                  <a:pt x="191" y="585"/>
                </a:lnTo>
                <a:lnTo>
                  <a:pt x="215" y="597"/>
                </a:lnTo>
                <a:lnTo>
                  <a:pt x="242" y="608"/>
                </a:lnTo>
                <a:lnTo>
                  <a:pt x="270" y="614"/>
                </a:lnTo>
                <a:lnTo>
                  <a:pt x="300" y="618"/>
                </a:lnTo>
                <a:lnTo>
                  <a:pt x="330" y="620"/>
                </a:lnTo>
                <a:lnTo>
                  <a:pt x="330" y="620"/>
                </a:lnTo>
                <a:lnTo>
                  <a:pt x="359" y="618"/>
                </a:lnTo>
                <a:lnTo>
                  <a:pt x="387" y="614"/>
                </a:lnTo>
                <a:lnTo>
                  <a:pt x="416" y="608"/>
                </a:lnTo>
                <a:lnTo>
                  <a:pt x="442" y="597"/>
                </a:lnTo>
                <a:lnTo>
                  <a:pt x="468" y="585"/>
                </a:lnTo>
                <a:lnTo>
                  <a:pt x="492" y="570"/>
                </a:lnTo>
                <a:lnTo>
                  <a:pt x="515" y="554"/>
                </a:lnTo>
                <a:lnTo>
                  <a:pt x="535" y="535"/>
                </a:lnTo>
                <a:lnTo>
                  <a:pt x="554" y="514"/>
                </a:lnTo>
                <a:lnTo>
                  <a:pt x="570" y="492"/>
                </a:lnTo>
                <a:lnTo>
                  <a:pt x="585" y="468"/>
                </a:lnTo>
                <a:lnTo>
                  <a:pt x="597" y="442"/>
                </a:lnTo>
                <a:lnTo>
                  <a:pt x="608" y="415"/>
                </a:lnTo>
                <a:lnTo>
                  <a:pt x="614" y="387"/>
                </a:lnTo>
                <a:lnTo>
                  <a:pt x="618" y="359"/>
                </a:lnTo>
                <a:lnTo>
                  <a:pt x="621" y="328"/>
                </a:lnTo>
                <a:lnTo>
                  <a:pt x="621" y="328"/>
                </a:lnTo>
                <a:lnTo>
                  <a:pt x="618" y="299"/>
                </a:lnTo>
                <a:lnTo>
                  <a:pt x="614" y="270"/>
                </a:lnTo>
                <a:lnTo>
                  <a:pt x="608" y="242"/>
                </a:lnTo>
                <a:lnTo>
                  <a:pt x="597" y="215"/>
                </a:lnTo>
                <a:lnTo>
                  <a:pt x="585" y="190"/>
                </a:lnTo>
                <a:lnTo>
                  <a:pt x="570" y="166"/>
                </a:lnTo>
                <a:lnTo>
                  <a:pt x="554" y="144"/>
                </a:lnTo>
                <a:lnTo>
                  <a:pt x="535" y="123"/>
                </a:lnTo>
                <a:lnTo>
                  <a:pt x="515" y="104"/>
                </a:lnTo>
                <a:lnTo>
                  <a:pt x="492" y="88"/>
                </a:lnTo>
                <a:lnTo>
                  <a:pt x="468" y="73"/>
                </a:lnTo>
                <a:lnTo>
                  <a:pt x="442" y="61"/>
                </a:lnTo>
                <a:lnTo>
                  <a:pt x="416" y="50"/>
                </a:lnTo>
                <a:lnTo>
                  <a:pt x="387" y="43"/>
                </a:lnTo>
                <a:lnTo>
                  <a:pt x="359" y="39"/>
                </a:lnTo>
                <a:lnTo>
                  <a:pt x="330" y="38"/>
                </a:lnTo>
                <a:lnTo>
                  <a:pt x="330" y="3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4" name="Freeform 73">
            <a:extLst>
              <a:ext uri="{FF2B5EF4-FFF2-40B4-BE49-F238E27FC236}">
                <a16:creationId xmlns:a16="http://schemas.microsoft.com/office/drawing/2014/main" id="{4BF990EC-F0C3-030B-8A9E-98ADFEDA2649}"/>
              </a:ext>
            </a:extLst>
          </p:cNvPr>
          <p:cNvSpPr>
            <a:spLocks noEditPoints="1"/>
          </p:cNvSpPr>
          <p:nvPr/>
        </p:nvSpPr>
        <p:spPr bwMode="auto">
          <a:xfrm>
            <a:off x="1135847" y="4849553"/>
            <a:ext cx="548640" cy="548640"/>
          </a:xfrm>
          <a:custGeom>
            <a:avLst/>
            <a:gdLst>
              <a:gd name="T0" fmla="*/ 312 w 659"/>
              <a:gd name="T1" fmla="*/ 657 h 657"/>
              <a:gd name="T2" fmla="*/ 262 w 659"/>
              <a:gd name="T3" fmla="*/ 651 h 657"/>
              <a:gd name="T4" fmla="*/ 202 w 659"/>
              <a:gd name="T5" fmla="*/ 632 h 657"/>
              <a:gd name="T6" fmla="*/ 120 w 659"/>
              <a:gd name="T7" fmla="*/ 582 h 657"/>
              <a:gd name="T8" fmla="*/ 57 w 659"/>
              <a:gd name="T9" fmla="*/ 512 h 657"/>
              <a:gd name="T10" fmla="*/ 15 w 659"/>
              <a:gd name="T11" fmla="*/ 426 h 657"/>
              <a:gd name="T12" fmla="*/ 5 w 659"/>
              <a:gd name="T13" fmla="*/ 379 h 657"/>
              <a:gd name="T14" fmla="*/ 0 w 659"/>
              <a:gd name="T15" fmla="*/ 328 h 657"/>
              <a:gd name="T16" fmla="*/ 2 w 659"/>
              <a:gd name="T17" fmla="*/ 296 h 657"/>
              <a:gd name="T18" fmla="*/ 11 w 659"/>
              <a:gd name="T19" fmla="*/ 246 h 657"/>
              <a:gd name="T20" fmla="*/ 41 w 659"/>
              <a:gd name="T21" fmla="*/ 172 h 657"/>
              <a:gd name="T22" fmla="*/ 97 w 659"/>
              <a:gd name="T23" fmla="*/ 97 h 657"/>
              <a:gd name="T24" fmla="*/ 172 w 659"/>
              <a:gd name="T25" fmla="*/ 39 h 657"/>
              <a:gd name="T26" fmla="*/ 248 w 659"/>
              <a:gd name="T27" fmla="*/ 10 h 657"/>
              <a:gd name="T28" fmla="*/ 296 w 659"/>
              <a:gd name="T29" fmla="*/ 2 h 657"/>
              <a:gd name="T30" fmla="*/ 330 w 659"/>
              <a:gd name="T31" fmla="*/ 0 h 657"/>
              <a:gd name="T32" fmla="*/ 379 w 659"/>
              <a:gd name="T33" fmla="*/ 4 h 657"/>
              <a:gd name="T34" fmla="*/ 426 w 659"/>
              <a:gd name="T35" fmla="*/ 15 h 657"/>
              <a:gd name="T36" fmla="*/ 514 w 659"/>
              <a:gd name="T37" fmla="*/ 57 h 657"/>
              <a:gd name="T38" fmla="*/ 583 w 659"/>
              <a:gd name="T39" fmla="*/ 120 h 657"/>
              <a:gd name="T40" fmla="*/ 632 w 659"/>
              <a:gd name="T41" fmla="*/ 201 h 657"/>
              <a:gd name="T42" fmla="*/ 652 w 659"/>
              <a:gd name="T43" fmla="*/ 262 h 657"/>
              <a:gd name="T44" fmla="*/ 657 w 659"/>
              <a:gd name="T45" fmla="*/ 312 h 657"/>
              <a:gd name="T46" fmla="*/ 657 w 659"/>
              <a:gd name="T47" fmla="*/ 346 h 657"/>
              <a:gd name="T48" fmla="*/ 652 w 659"/>
              <a:gd name="T49" fmla="*/ 395 h 657"/>
              <a:gd name="T50" fmla="*/ 632 w 659"/>
              <a:gd name="T51" fmla="*/ 457 h 657"/>
              <a:gd name="T52" fmla="*/ 583 w 659"/>
              <a:gd name="T53" fmla="*/ 538 h 657"/>
              <a:gd name="T54" fmla="*/ 514 w 659"/>
              <a:gd name="T55" fmla="*/ 601 h 657"/>
              <a:gd name="T56" fmla="*/ 426 w 659"/>
              <a:gd name="T57" fmla="*/ 642 h 657"/>
              <a:gd name="T58" fmla="*/ 379 w 659"/>
              <a:gd name="T59" fmla="*/ 653 h 657"/>
              <a:gd name="T60" fmla="*/ 330 w 659"/>
              <a:gd name="T61" fmla="*/ 657 h 657"/>
              <a:gd name="T62" fmla="*/ 330 w 659"/>
              <a:gd name="T63" fmla="*/ 38 h 657"/>
              <a:gd name="T64" fmla="*/ 242 w 659"/>
              <a:gd name="T65" fmla="*/ 50 h 657"/>
              <a:gd name="T66" fmla="*/ 167 w 659"/>
              <a:gd name="T67" fmla="*/ 88 h 657"/>
              <a:gd name="T68" fmla="*/ 105 w 659"/>
              <a:gd name="T69" fmla="*/ 144 h 657"/>
              <a:gd name="T70" fmla="*/ 61 w 659"/>
              <a:gd name="T71" fmla="*/ 215 h 657"/>
              <a:gd name="T72" fmla="*/ 39 w 659"/>
              <a:gd name="T73" fmla="*/ 299 h 657"/>
              <a:gd name="T74" fmla="*/ 39 w 659"/>
              <a:gd name="T75" fmla="*/ 359 h 657"/>
              <a:gd name="T76" fmla="*/ 61 w 659"/>
              <a:gd name="T77" fmla="*/ 442 h 657"/>
              <a:gd name="T78" fmla="*/ 105 w 659"/>
              <a:gd name="T79" fmla="*/ 514 h 657"/>
              <a:gd name="T80" fmla="*/ 167 w 659"/>
              <a:gd name="T81" fmla="*/ 570 h 657"/>
              <a:gd name="T82" fmla="*/ 242 w 659"/>
              <a:gd name="T83" fmla="*/ 608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4 w 659"/>
              <a:gd name="T95" fmla="*/ 387 h 657"/>
              <a:gd name="T96" fmla="*/ 621 w 659"/>
              <a:gd name="T97" fmla="*/ 328 h 657"/>
              <a:gd name="T98" fmla="*/ 608 w 659"/>
              <a:gd name="T99" fmla="*/ 242 h 657"/>
              <a:gd name="T100" fmla="*/ 570 w 659"/>
              <a:gd name="T101" fmla="*/ 166 h 657"/>
              <a:gd name="T102" fmla="*/ 515 w 659"/>
              <a:gd name="T103" fmla="*/ 104 h 657"/>
              <a:gd name="T104" fmla="*/ 442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2" y="651"/>
                </a:lnTo>
                <a:lnTo>
                  <a:pt x="248" y="648"/>
                </a:lnTo>
                <a:lnTo>
                  <a:pt x="232" y="642"/>
                </a:lnTo>
                <a:lnTo>
                  <a:pt x="202" y="632"/>
                </a:lnTo>
                <a:lnTo>
                  <a:pt x="172" y="618"/>
                </a:lnTo>
                <a:lnTo>
                  <a:pt x="146" y="601"/>
                </a:lnTo>
                <a:lnTo>
                  <a:pt x="120" y="582"/>
                </a:lnTo>
                <a:lnTo>
                  <a:pt x="97" y="561"/>
                </a:lnTo>
                <a:lnTo>
                  <a:pt x="76" y="538"/>
                </a:lnTo>
                <a:lnTo>
                  <a:pt x="57" y="512"/>
                </a:lnTo>
                <a:lnTo>
                  <a:pt x="41" y="485"/>
                </a:lnTo>
                <a:lnTo>
                  <a:pt x="26" y="457"/>
                </a:lnTo>
                <a:lnTo>
                  <a:pt x="15" y="426"/>
                </a:lnTo>
                <a:lnTo>
                  <a:pt x="11" y="411"/>
                </a:lnTo>
                <a:lnTo>
                  <a:pt x="7" y="395"/>
                </a:lnTo>
                <a:lnTo>
                  <a:pt x="5" y="379"/>
                </a:lnTo>
                <a:lnTo>
                  <a:pt x="2" y="362"/>
                </a:lnTo>
                <a:lnTo>
                  <a:pt x="0" y="346"/>
                </a:lnTo>
                <a:lnTo>
                  <a:pt x="0" y="328"/>
                </a:lnTo>
                <a:lnTo>
                  <a:pt x="0" y="328"/>
                </a:lnTo>
                <a:lnTo>
                  <a:pt x="0" y="312"/>
                </a:lnTo>
                <a:lnTo>
                  <a:pt x="2" y="296"/>
                </a:lnTo>
                <a:lnTo>
                  <a:pt x="5" y="278"/>
                </a:lnTo>
                <a:lnTo>
                  <a:pt x="7" y="262"/>
                </a:lnTo>
                <a:lnTo>
                  <a:pt x="11" y="246"/>
                </a:lnTo>
                <a:lnTo>
                  <a:pt x="15" y="231"/>
                </a:lnTo>
                <a:lnTo>
                  <a:pt x="26" y="201"/>
                </a:lnTo>
                <a:lnTo>
                  <a:pt x="41" y="172"/>
                </a:lnTo>
                <a:lnTo>
                  <a:pt x="57" y="146"/>
                </a:lnTo>
                <a:lnTo>
                  <a:pt x="76" y="120"/>
                </a:lnTo>
                <a:lnTo>
                  <a:pt x="97" y="97"/>
                </a:lnTo>
                <a:lnTo>
                  <a:pt x="120" y="76"/>
                </a:lnTo>
                <a:lnTo>
                  <a:pt x="146" y="57"/>
                </a:lnTo>
                <a:lnTo>
                  <a:pt x="172" y="39"/>
                </a:lnTo>
                <a:lnTo>
                  <a:pt x="202" y="26"/>
                </a:lnTo>
                <a:lnTo>
                  <a:pt x="232" y="15"/>
                </a:lnTo>
                <a:lnTo>
                  <a:pt x="248" y="10"/>
                </a:lnTo>
                <a:lnTo>
                  <a:pt x="262" y="7"/>
                </a:lnTo>
                <a:lnTo>
                  <a:pt x="280" y="4"/>
                </a:lnTo>
                <a:lnTo>
                  <a:pt x="296" y="2"/>
                </a:lnTo>
                <a:lnTo>
                  <a:pt x="312" y="0"/>
                </a:lnTo>
                <a:lnTo>
                  <a:pt x="330" y="0"/>
                </a:lnTo>
                <a:lnTo>
                  <a:pt x="330" y="0"/>
                </a:lnTo>
                <a:lnTo>
                  <a:pt x="346" y="0"/>
                </a:lnTo>
                <a:lnTo>
                  <a:pt x="363" y="2"/>
                </a:lnTo>
                <a:lnTo>
                  <a:pt x="379" y="4"/>
                </a:lnTo>
                <a:lnTo>
                  <a:pt x="395" y="7"/>
                </a:lnTo>
                <a:lnTo>
                  <a:pt x="412" y="10"/>
                </a:lnTo>
                <a:lnTo>
                  <a:pt x="426" y="15"/>
                </a:lnTo>
                <a:lnTo>
                  <a:pt x="457" y="26"/>
                </a:lnTo>
                <a:lnTo>
                  <a:pt x="485" y="39"/>
                </a:lnTo>
                <a:lnTo>
                  <a:pt x="514" y="57"/>
                </a:lnTo>
                <a:lnTo>
                  <a:pt x="538" y="76"/>
                </a:lnTo>
                <a:lnTo>
                  <a:pt x="562" y="97"/>
                </a:lnTo>
                <a:lnTo>
                  <a:pt x="583" y="120"/>
                </a:lnTo>
                <a:lnTo>
                  <a:pt x="602" y="146"/>
                </a:lnTo>
                <a:lnTo>
                  <a:pt x="618" y="172"/>
                </a:lnTo>
                <a:lnTo>
                  <a:pt x="632" y="201"/>
                </a:lnTo>
                <a:lnTo>
                  <a:pt x="643" y="231"/>
                </a:lnTo>
                <a:lnTo>
                  <a:pt x="648" y="246"/>
                </a:lnTo>
                <a:lnTo>
                  <a:pt x="652" y="262"/>
                </a:lnTo>
                <a:lnTo>
                  <a:pt x="655" y="278"/>
                </a:lnTo>
                <a:lnTo>
                  <a:pt x="656" y="296"/>
                </a:lnTo>
                <a:lnTo>
                  <a:pt x="657" y="312"/>
                </a:lnTo>
                <a:lnTo>
                  <a:pt x="659" y="328"/>
                </a:lnTo>
                <a:lnTo>
                  <a:pt x="659" y="328"/>
                </a:lnTo>
                <a:lnTo>
                  <a:pt x="657" y="346"/>
                </a:lnTo>
                <a:lnTo>
                  <a:pt x="656" y="362"/>
                </a:lnTo>
                <a:lnTo>
                  <a:pt x="655" y="379"/>
                </a:lnTo>
                <a:lnTo>
                  <a:pt x="652" y="395"/>
                </a:lnTo>
                <a:lnTo>
                  <a:pt x="648" y="411"/>
                </a:lnTo>
                <a:lnTo>
                  <a:pt x="643" y="426"/>
                </a:lnTo>
                <a:lnTo>
                  <a:pt x="632" y="457"/>
                </a:lnTo>
                <a:lnTo>
                  <a:pt x="618" y="485"/>
                </a:lnTo>
                <a:lnTo>
                  <a:pt x="602" y="512"/>
                </a:lnTo>
                <a:lnTo>
                  <a:pt x="583" y="538"/>
                </a:lnTo>
                <a:lnTo>
                  <a:pt x="562" y="561"/>
                </a:lnTo>
                <a:lnTo>
                  <a:pt x="538" y="582"/>
                </a:lnTo>
                <a:lnTo>
                  <a:pt x="514" y="601"/>
                </a:lnTo>
                <a:lnTo>
                  <a:pt x="485" y="618"/>
                </a:lnTo>
                <a:lnTo>
                  <a:pt x="457" y="632"/>
                </a:lnTo>
                <a:lnTo>
                  <a:pt x="426" y="642"/>
                </a:lnTo>
                <a:lnTo>
                  <a:pt x="412" y="648"/>
                </a:lnTo>
                <a:lnTo>
                  <a:pt x="395" y="651"/>
                </a:lnTo>
                <a:lnTo>
                  <a:pt x="379" y="653"/>
                </a:lnTo>
                <a:lnTo>
                  <a:pt x="363" y="656"/>
                </a:lnTo>
                <a:lnTo>
                  <a:pt x="346" y="657"/>
                </a:lnTo>
                <a:lnTo>
                  <a:pt x="330" y="657"/>
                </a:lnTo>
                <a:lnTo>
                  <a:pt x="330" y="657"/>
                </a:lnTo>
                <a:close/>
                <a:moveTo>
                  <a:pt x="330" y="38"/>
                </a:moveTo>
                <a:lnTo>
                  <a:pt x="330" y="38"/>
                </a:lnTo>
                <a:lnTo>
                  <a:pt x="300" y="39"/>
                </a:lnTo>
                <a:lnTo>
                  <a:pt x="270" y="43"/>
                </a:lnTo>
                <a:lnTo>
                  <a:pt x="242" y="50"/>
                </a:lnTo>
                <a:lnTo>
                  <a:pt x="215" y="61"/>
                </a:lnTo>
                <a:lnTo>
                  <a:pt x="191" y="73"/>
                </a:lnTo>
                <a:lnTo>
                  <a:pt x="167" y="88"/>
                </a:lnTo>
                <a:lnTo>
                  <a:pt x="144" y="104"/>
                </a:lnTo>
                <a:lnTo>
                  <a:pt x="124" y="123"/>
                </a:lnTo>
                <a:lnTo>
                  <a:pt x="105" y="144"/>
                </a:lnTo>
                <a:lnTo>
                  <a:pt x="88" y="166"/>
                </a:lnTo>
                <a:lnTo>
                  <a:pt x="73" y="190"/>
                </a:lnTo>
                <a:lnTo>
                  <a:pt x="61" y="215"/>
                </a:lnTo>
                <a:lnTo>
                  <a:pt x="52" y="242"/>
                </a:lnTo>
                <a:lnTo>
                  <a:pt x="43" y="270"/>
                </a:lnTo>
                <a:lnTo>
                  <a:pt x="39" y="299"/>
                </a:lnTo>
                <a:lnTo>
                  <a:pt x="38" y="328"/>
                </a:lnTo>
                <a:lnTo>
                  <a:pt x="38" y="328"/>
                </a:lnTo>
                <a:lnTo>
                  <a:pt x="39" y="359"/>
                </a:lnTo>
                <a:lnTo>
                  <a:pt x="43" y="387"/>
                </a:lnTo>
                <a:lnTo>
                  <a:pt x="52" y="415"/>
                </a:lnTo>
                <a:lnTo>
                  <a:pt x="61" y="442"/>
                </a:lnTo>
                <a:lnTo>
                  <a:pt x="73" y="468"/>
                </a:lnTo>
                <a:lnTo>
                  <a:pt x="88" y="492"/>
                </a:lnTo>
                <a:lnTo>
                  <a:pt x="105" y="514"/>
                </a:lnTo>
                <a:lnTo>
                  <a:pt x="124" y="535"/>
                </a:lnTo>
                <a:lnTo>
                  <a:pt x="144" y="554"/>
                </a:lnTo>
                <a:lnTo>
                  <a:pt x="167" y="570"/>
                </a:lnTo>
                <a:lnTo>
                  <a:pt x="191" y="585"/>
                </a:lnTo>
                <a:lnTo>
                  <a:pt x="215" y="597"/>
                </a:lnTo>
                <a:lnTo>
                  <a:pt x="242" y="608"/>
                </a:lnTo>
                <a:lnTo>
                  <a:pt x="270" y="614"/>
                </a:lnTo>
                <a:lnTo>
                  <a:pt x="300" y="618"/>
                </a:lnTo>
                <a:lnTo>
                  <a:pt x="330" y="620"/>
                </a:lnTo>
                <a:lnTo>
                  <a:pt x="330" y="620"/>
                </a:lnTo>
                <a:lnTo>
                  <a:pt x="359" y="618"/>
                </a:lnTo>
                <a:lnTo>
                  <a:pt x="387" y="614"/>
                </a:lnTo>
                <a:lnTo>
                  <a:pt x="416" y="608"/>
                </a:lnTo>
                <a:lnTo>
                  <a:pt x="442" y="597"/>
                </a:lnTo>
                <a:lnTo>
                  <a:pt x="468" y="585"/>
                </a:lnTo>
                <a:lnTo>
                  <a:pt x="492" y="570"/>
                </a:lnTo>
                <a:lnTo>
                  <a:pt x="515" y="554"/>
                </a:lnTo>
                <a:lnTo>
                  <a:pt x="535" y="535"/>
                </a:lnTo>
                <a:lnTo>
                  <a:pt x="554" y="514"/>
                </a:lnTo>
                <a:lnTo>
                  <a:pt x="570" y="492"/>
                </a:lnTo>
                <a:lnTo>
                  <a:pt x="585" y="468"/>
                </a:lnTo>
                <a:lnTo>
                  <a:pt x="597" y="442"/>
                </a:lnTo>
                <a:lnTo>
                  <a:pt x="608" y="415"/>
                </a:lnTo>
                <a:lnTo>
                  <a:pt x="614" y="387"/>
                </a:lnTo>
                <a:lnTo>
                  <a:pt x="618" y="359"/>
                </a:lnTo>
                <a:lnTo>
                  <a:pt x="621" y="328"/>
                </a:lnTo>
                <a:lnTo>
                  <a:pt x="621" y="328"/>
                </a:lnTo>
                <a:lnTo>
                  <a:pt x="618" y="299"/>
                </a:lnTo>
                <a:lnTo>
                  <a:pt x="614" y="270"/>
                </a:lnTo>
                <a:lnTo>
                  <a:pt x="608" y="242"/>
                </a:lnTo>
                <a:lnTo>
                  <a:pt x="597" y="215"/>
                </a:lnTo>
                <a:lnTo>
                  <a:pt x="585" y="190"/>
                </a:lnTo>
                <a:lnTo>
                  <a:pt x="570" y="166"/>
                </a:lnTo>
                <a:lnTo>
                  <a:pt x="554" y="144"/>
                </a:lnTo>
                <a:lnTo>
                  <a:pt x="535" y="123"/>
                </a:lnTo>
                <a:lnTo>
                  <a:pt x="515" y="104"/>
                </a:lnTo>
                <a:lnTo>
                  <a:pt x="492" y="88"/>
                </a:lnTo>
                <a:lnTo>
                  <a:pt x="468" y="73"/>
                </a:lnTo>
                <a:lnTo>
                  <a:pt x="442" y="61"/>
                </a:lnTo>
                <a:lnTo>
                  <a:pt x="416" y="50"/>
                </a:lnTo>
                <a:lnTo>
                  <a:pt x="387" y="43"/>
                </a:lnTo>
                <a:lnTo>
                  <a:pt x="359" y="39"/>
                </a:lnTo>
                <a:lnTo>
                  <a:pt x="330" y="38"/>
                </a:lnTo>
                <a:lnTo>
                  <a:pt x="330" y="3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nvGrpSpPr>
          <p:cNvPr id="2" name="object 5">
            <a:extLst>
              <a:ext uri="{FF2B5EF4-FFF2-40B4-BE49-F238E27FC236}">
                <a16:creationId xmlns:a16="http://schemas.microsoft.com/office/drawing/2014/main" id="{04DDA938-A13C-A2B9-2073-F5C9BEBE9EDF}"/>
              </a:ext>
            </a:extLst>
          </p:cNvPr>
          <p:cNvGrpSpPr/>
          <p:nvPr/>
        </p:nvGrpSpPr>
        <p:grpSpPr>
          <a:xfrm>
            <a:off x="-35372" y="2513994"/>
            <a:ext cx="12198350" cy="3604260"/>
            <a:chOff x="-3175" y="1871656"/>
            <a:chExt cx="12198350" cy="3604260"/>
          </a:xfrm>
        </p:grpSpPr>
        <p:sp>
          <p:nvSpPr>
            <p:cNvPr id="3" name="object 6">
              <a:extLst>
                <a:ext uri="{FF2B5EF4-FFF2-40B4-BE49-F238E27FC236}">
                  <a16:creationId xmlns:a16="http://schemas.microsoft.com/office/drawing/2014/main" id="{D398645A-9D9C-9372-4ACE-A429C7B02620}"/>
                </a:ext>
              </a:extLst>
            </p:cNvPr>
            <p:cNvSpPr/>
            <p:nvPr/>
          </p:nvSpPr>
          <p:spPr>
            <a:xfrm>
              <a:off x="0" y="3019043"/>
              <a:ext cx="12192000" cy="1134110"/>
            </a:xfrm>
            <a:custGeom>
              <a:avLst/>
              <a:gdLst/>
              <a:ahLst/>
              <a:cxnLst/>
              <a:rect l="l" t="t" r="r" b="b"/>
              <a:pathLst>
                <a:path w="12192000" h="1134110">
                  <a:moveTo>
                    <a:pt x="12192000" y="0"/>
                  </a:moveTo>
                  <a:lnTo>
                    <a:pt x="0" y="0"/>
                  </a:lnTo>
                  <a:lnTo>
                    <a:pt x="0" y="1133855"/>
                  </a:lnTo>
                  <a:lnTo>
                    <a:pt x="12192000" y="1133855"/>
                  </a:lnTo>
                  <a:lnTo>
                    <a:pt x="12192000" y="0"/>
                  </a:lnTo>
                  <a:close/>
                </a:path>
              </a:pathLst>
            </a:custGeom>
            <a:solidFill>
              <a:srgbClr val="002F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object 7">
              <a:extLst>
                <a:ext uri="{FF2B5EF4-FFF2-40B4-BE49-F238E27FC236}">
                  <a16:creationId xmlns:a16="http://schemas.microsoft.com/office/drawing/2014/main" id="{9B04250B-B083-4589-D29D-E6BA03094801}"/>
                </a:ext>
              </a:extLst>
            </p:cNvPr>
            <p:cNvSpPr/>
            <p:nvPr/>
          </p:nvSpPr>
          <p:spPr>
            <a:xfrm>
              <a:off x="0" y="3019043"/>
              <a:ext cx="12192000" cy="1134110"/>
            </a:xfrm>
            <a:custGeom>
              <a:avLst/>
              <a:gdLst/>
              <a:ahLst/>
              <a:cxnLst/>
              <a:rect l="l" t="t" r="r" b="b"/>
              <a:pathLst>
                <a:path w="12192000" h="1134110">
                  <a:moveTo>
                    <a:pt x="0" y="0"/>
                  </a:moveTo>
                  <a:lnTo>
                    <a:pt x="12192000" y="0"/>
                  </a:lnTo>
                  <a:lnTo>
                    <a:pt x="12192000" y="1133856"/>
                  </a:lnTo>
                  <a:lnTo>
                    <a:pt x="0" y="1133856"/>
                  </a:lnTo>
                  <a:lnTo>
                    <a:pt x="0" y="0"/>
                  </a:lnTo>
                  <a:close/>
                </a:path>
              </a:pathLst>
            </a:custGeom>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object 8">
              <a:extLst>
                <a:ext uri="{FF2B5EF4-FFF2-40B4-BE49-F238E27FC236}">
                  <a16:creationId xmlns:a16="http://schemas.microsoft.com/office/drawing/2014/main" id="{27877BED-5D49-FC2E-8F42-269E4ADEB2A2}"/>
                </a:ext>
              </a:extLst>
            </p:cNvPr>
            <p:cNvSpPr/>
            <p:nvPr/>
          </p:nvSpPr>
          <p:spPr>
            <a:xfrm>
              <a:off x="468630" y="1885943"/>
              <a:ext cx="1777364" cy="3575685"/>
            </a:xfrm>
            <a:custGeom>
              <a:avLst/>
              <a:gdLst/>
              <a:ahLst/>
              <a:cxnLst/>
              <a:rect l="l" t="t" r="r" b="b"/>
              <a:pathLst>
                <a:path w="1777364" h="3575685">
                  <a:moveTo>
                    <a:pt x="1480807" y="0"/>
                  </a:moveTo>
                  <a:lnTo>
                    <a:pt x="296176" y="0"/>
                  </a:lnTo>
                  <a:lnTo>
                    <a:pt x="248134" y="3876"/>
                  </a:lnTo>
                  <a:lnTo>
                    <a:pt x="202561" y="15099"/>
                  </a:lnTo>
                  <a:lnTo>
                    <a:pt x="160065" y="33058"/>
                  </a:lnTo>
                  <a:lnTo>
                    <a:pt x="121257" y="57144"/>
                  </a:lnTo>
                  <a:lnTo>
                    <a:pt x="86747" y="86747"/>
                  </a:lnTo>
                  <a:lnTo>
                    <a:pt x="57144" y="121257"/>
                  </a:lnTo>
                  <a:lnTo>
                    <a:pt x="33058" y="160065"/>
                  </a:lnTo>
                  <a:lnTo>
                    <a:pt x="15099" y="202561"/>
                  </a:lnTo>
                  <a:lnTo>
                    <a:pt x="3876" y="248134"/>
                  </a:lnTo>
                  <a:lnTo>
                    <a:pt x="0" y="296176"/>
                  </a:lnTo>
                  <a:lnTo>
                    <a:pt x="0" y="3279140"/>
                  </a:lnTo>
                  <a:lnTo>
                    <a:pt x="3876" y="3327181"/>
                  </a:lnTo>
                  <a:lnTo>
                    <a:pt x="15099" y="3372754"/>
                  </a:lnTo>
                  <a:lnTo>
                    <a:pt x="33058" y="3415248"/>
                  </a:lnTo>
                  <a:lnTo>
                    <a:pt x="57144" y="3454054"/>
                  </a:lnTo>
                  <a:lnTo>
                    <a:pt x="86747" y="3488563"/>
                  </a:lnTo>
                  <a:lnTo>
                    <a:pt x="121257" y="3518164"/>
                  </a:lnTo>
                  <a:lnTo>
                    <a:pt x="160065" y="3542248"/>
                  </a:lnTo>
                  <a:lnTo>
                    <a:pt x="202561" y="3560206"/>
                  </a:lnTo>
                  <a:lnTo>
                    <a:pt x="248134" y="3571427"/>
                  </a:lnTo>
                  <a:lnTo>
                    <a:pt x="296176" y="3575304"/>
                  </a:lnTo>
                  <a:lnTo>
                    <a:pt x="1480807" y="3575304"/>
                  </a:lnTo>
                  <a:lnTo>
                    <a:pt x="1528849" y="3571427"/>
                  </a:lnTo>
                  <a:lnTo>
                    <a:pt x="1574422" y="3560206"/>
                  </a:lnTo>
                  <a:lnTo>
                    <a:pt x="1616918" y="3542248"/>
                  </a:lnTo>
                  <a:lnTo>
                    <a:pt x="1655726" y="3518164"/>
                  </a:lnTo>
                  <a:lnTo>
                    <a:pt x="1690236" y="3488563"/>
                  </a:lnTo>
                  <a:lnTo>
                    <a:pt x="1719839" y="3454054"/>
                  </a:lnTo>
                  <a:lnTo>
                    <a:pt x="1743925" y="3415248"/>
                  </a:lnTo>
                  <a:lnTo>
                    <a:pt x="1761884" y="3372754"/>
                  </a:lnTo>
                  <a:lnTo>
                    <a:pt x="1773107" y="3327181"/>
                  </a:lnTo>
                  <a:lnTo>
                    <a:pt x="1776983" y="3279140"/>
                  </a:lnTo>
                  <a:lnTo>
                    <a:pt x="1776983" y="296176"/>
                  </a:lnTo>
                  <a:lnTo>
                    <a:pt x="1773107" y="248134"/>
                  </a:lnTo>
                  <a:lnTo>
                    <a:pt x="1761884" y="202561"/>
                  </a:lnTo>
                  <a:lnTo>
                    <a:pt x="1743925" y="160065"/>
                  </a:lnTo>
                  <a:lnTo>
                    <a:pt x="1719839" y="121257"/>
                  </a:lnTo>
                  <a:lnTo>
                    <a:pt x="1690236" y="86747"/>
                  </a:lnTo>
                  <a:lnTo>
                    <a:pt x="1655726" y="57144"/>
                  </a:lnTo>
                  <a:lnTo>
                    <a:pt x="1616918" y="33058"/>
                  </a:lnTo>
                  <a:lnTo>
                    <a:pt x="1574422" y="15099"/>
                  </a:lnTo>
                  <a:lnTo>
                    <a:pt x="1528849" y="3876"/>
                  </a:lnTo>
                  <a:lnTo>
                    <a:pt x="148080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bject 9">
              <a:extLst>
                <a:ext uri="{FF2B5EF4-FFF2-40B4-BE49-F238E27FC236}">
                  <a16:creationId xmlns:a16="http://schemas.microsoft.com/office/drawing/2014/main" id="{04CB54BF-0992-149F-6669-FEB349A3F536}"/>
                </a:ext>
              </a:extLst>
            </p:cNvPr>
            <p:cNvSpPr/>
            <p:nvPr/>
          </p:nvSpPr>
          <p:spPr>
            <a:xfrm>
              <a:off x="468630" y="1885943"/>
              <a:ext cx="1777364" cy="3575685"/>
            </a:xfrm>
            <a:custGeom>
              <a:avLst/>
              <a:gdLst/>
              <a:ahLst/>
              <a:cxnLst/>
              <a:rect l="l" t="t" r="r" b="b"/>
              <a:pathLst>
                <a:path w="1777364" h="3575685">
                  <a:moveTo>
                    <a:pt x="0" y="296176"/>
                  </a:moveTo>
                  <a:lnTo>
                    <a:pt x="3876" y="248134"/>
                  </a:lnTo>
                  <a:lnTo>
                    <a:pt x="15099" y="202561"/>
                  </a:lnTo>
                  <a:lnTo>
                    <a:pt x="33058" y="160065"/>
                  </a:lnTo>
                  <a:lnTo>
                    <a:pt x="57144" y="121257"/>
                  </a:lnTo>
                  <a:lnTo>
                    <a:pt x="86747" y="86747"/>
                  </a:lnTo>
                  <a:lnTo>
                    <a:pt x="121257" y="57144"/>
                  </a:lnTo>
                  <a:lnTo>
                    <a:pt x="160065" y="33058"/>
                  </a:lnTo>
                  <a:lnTo>
                    <a:pt x="202561" y="15099"/>
                  </a:lnTo>
                  <a:lnTo>
                    <a:pt x="248134" y="3876"/>
                  </a:lnTo>
                  <a:lnTo>
                    <a:pt x="296176" y="0"/>
                  </a:lnTo>
                  <a:lnTo>
                    <a:pt x="1480807" y="0"/>
                  </a:lnTo>
                  <a:lnTo>
                    <a:pt x="1528849" y="3876"/>
                  </a:lnTo>
                  <a:lnTo>
                    <a:pt x="1574422" y="15099"/>
                  </a:lnTo>
                  <a:lnTo>
                    <a:pt x="1616918" y="33058"/>
                  </a:lnTo>
                  <a:lnTo>
                    <a:pt x="1655726" y="57144"/>
                  </a:lnTo>
                  <a:lnTo>
                    <a:pt x="1690236" y="86747"/>
                  </a:lnTo>
                  <a:lnTo>
                    <a:pt x="1719839" y="121257"/>
                  </a:lnTo>
                  <a:lnTo>
                    <a:pt x="1743925" y="160065"/>
                  </a:lnTo>
                  <a:lnTo>
                    <a:pt x="1761884" y="202561"/>
                  </a:lnTo>
                  <a:lnTo>
                    <a:pt x="1773107" y="248134"/>
                  </a:lnTo>
                  <a:lnTo>
                    <a:pt x="1776983" y="296176"/>
                  </a:lnTo>
                  <a:lnTo>
                    <a:pt x="1776983" y="3279140"/>
                  </a:lnTo>
                  <a:lnTo>
                    <a:pt x="1773107" y="3327181"/>
                  </a:lnTo>
                  <a:lnTo>
                    <a:pt x="1761884" y="3372754"/>
                  </a:lnTo>
                  <a:lnTo>
                    <a:pt x="1743925" y="3415248"/>
                  </a:lnTo>
                  <a:lnTo>
                    <a:pt x="1719839" y="3454054"/>
                  </a:lnTo>
                  <a:lnTo>
                    <a:pt x="1690236" y="3488563"/>
                  </a:lnTo>
                  <a:lnTo>
                    <a:pt x="1655726" y="3518164"/>
                  </a:lnTo>
                  <a:lnTo>
                    <a:pt x="1616918" y="3542248"/>
                  </a:lnTo>
                  <a:lnTo>
                    <a:pt x="1574422" y="3560206"/>
                  </a:lnTo>
                  <a:lnTo>
                    <a:pt x="1528849" y="3571427"/>
                  </a:lnTo>
                  <a:lnTo>
                    <a:pt x="1480807" y="3575304"/>
                  </a:lnTo>
                  <a:lnTo>
                    <a:pt x="296176" y="3575304"/>
                  </a:lnTo>
                  <a:lnTo>
                    <a:pt x="248134" y="3571427"/>
                  </a:lnTo>
                  <a:lnTo>
                    <a:pt x="202561" y="3560206"/>
                  </a:lnTo>
                  <a:lnTo>
                    <a:pt x="160065" y="3542248"/>
                  </a:lnTo>
                  <a:lnTo>
                    <a:pt x="121257" y="3518164"/>
                  </a:lnTo>
                  <a:lnTo>
                    <a:pt x="86747" y="3488563"/>
                  </a:lnTo>
                  <a:lnTo>
                    <a:pt x="57144" y="3454054"/>
                  </a:lnTo>
                  <a:lnTo>
                    <a:pt x="33058" y="3415248"/>
                  </a:lnTo>
                  <a:lnTo>
                    <a:pt x="15099" y="3372754"/>
                  </a:lnTo>
                  <a:lnTo>
                    <a:pt x="3876" y="3327181"/>
                  </a:lnTo>
                  <a:lnTo>
                    <a:pt x="0" y="3279140"/>
                  </a:lnTo>
                  <a:lnTo>
                    <a:pt x="0" y="296176"/>
                  </a:lnTo>
                  <a:close/>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31" name="object 30">
            <a:extLst>
              <a:ext uri="{FF2B5EF4-FFF2-40B4-BE49-F238E27FC236}">
                <a16:creationId xmlns:a16="http://schemas.microsoft.com/office/drawing/2014/main" id="{C0B21C8F-AFA7-57F1-2E20-9276EBA097B0}"/>
              </a:ext>
            </a:extLst>
          </p:cNvPr>
          <p:cNvGrpSpPr/>
          <p:nvPr/>
        </p:nvGrpSpPr>
        <p:grpSpPr>
          <a:xfrm>
            <a:off x="2728978" y="2522941"/>
            <a:ext cx="5985769" cy="3575685"/>
            <a:chOff x="5287517" y="1885943"/>
            <a:chExt cx="5985769" cy="3575685"/>
          </a:xfrm>
        </p:grpSpPr>
        <p:sp>
          <p:nvSpPr>
            <p:cNvPr id="34" name="object 33">
              <a:extLst>
                <a:ext uri="{FF2B5EF4-FFF2-40B4-BE49-F238E27FC236}">
                  <a16:creationId xmlns:a16="http://schemas.microsoft.com/office/drawing/2014/main" id="{69CF8056-21B5-61C1-5052-D0D16F958B07}"/>
                </a:ext>
              </a:extLst>
            </p:cNvPr>
            <p:cNvSpPr/>
            <p:nvPr/>
          </p:nvSpPr>
          <p:spPr>
            <a:xfrm>
              <a:off x="10823071" y="2257879"/>
              <a:ext cx="450215" cy="308610"/>
            </a:xfrm>
            <a:custGeom>
              <a:avLst/>
              <a:gdLst/>
              <a:ahLst/>
              <a:cxnLst/>
              <a:rect l="l" t="t" r="r" b="b"/>
              <a:pathLst>
                <a:path w="450215" h="308610">
                  <a:moveTo>
                    <a:pt x="417648" y="308451"/>
                  </a:moveTo>
                  <a:lnTo>
                    <a:pt x="157234" y="308451"/>
                  </a:lnTo>
                  <a:lnTo>
                    <a:pt x="169224" y="295599"/>
                  </a:lnTo>
                  <a:lnTo>
                    <a:pt x="417648" y="295599"/>
                  </a:lnTo>
                  <a:lnTo>
                    <a:pt x="425151" y="294084"/>
                  </a:lnTo>
                  <a:lnTo>
                    <a:pt x="431278" y="289953"/>
                  </a:lnTo>
                  <a:lnTo>
                    <a:pt x="435409" y="283825"/>
                  </a:lnTo>
                  <a:lnTo>
                    <a:pt x="436924" y="276321"/>
                  </a:lnTo>
                  <a:lnTo>
                    <a:pt x="436924" y="32130"/>
                  </a:lnTo>
                  <a:lnTo>
                    <a:pt x="435409" y="24626"/>
                  </a:lnTo>
                  <a:lnTo>
                    <a:pt x="431278" y="18498"/>
                  </a:lnTo>
                  <a:lnTo>
                    <a:pt x="425151" y="14366"/>
                  </a:lnTo>
                  <a:lnTo>
                    <a:pt x="417648" y="12852"/>
                  </a:lnTo>
                  <a:lnTo>
                    <a:pt x="32126" y="12852"/>
                  </a:lnTo>
                  <a:lnTo>
                    <a:pt x="24623" y="14366"/>
                  </a:lnTo>
                  <a:lnTo>
                    <a:pt x="18496" y="18498"/>
                  </a:lnTo>
                  <a:lnTo>
                    <a:pt x="14365" y="24626"/>
                  </a:lnTo>
                  <a:lnTo>
                    <a:pt x="12850" y="32130"/>
                  </a:lnTo>
                  <a:lnTo>
                    <a:pt x="12850" y="122256"/>
                  </a:lnTo>
                  <a:lnTo>
                    <a:pt x="8520" y="122461"/>
                  </a:lnTo>
                  <a:lnTo>
                    <a:pt x="4215" y="123078"/>
                  </a:lnTo>
                  <a:lnTo>
                    <a:pt x="0" y="124106"/>
                  </a:lnTo>
                  <a:lnTo>
                    <a:pt x="0" y="32130"/>
                  </a:lnTo>
                  <a:lnTo>
                    <a:pt x="2534" y="19630"/>
                  </a:lnTo>
                  <a:lnTo>
                    <a:pt x="9420" y="9421"/>
                  </a:lnTo>
                  <a:lnTo>
                    <a:pt x="19628" y="2534"/>
                  </a:lnTo>
                  <a:lnTo>
                    <a:pt x="32126" y="0"/>
                  </a:lnTo>
                  <a:lnTo>
                    <a:pt x="417648" y="0"/>
                  </a:lnTo>
                  <a:lnTo>
                    <a:pt x="430146" y="2534"/>
                  </a:lnTo>
                  <a:lnTo>
                    <a:pt x="440354" y="9421"/>
                  </a:lnTo>
                  <a:lnTo>
                    <a:pt x="447240" y="19630"/>
                  </a:lnTo>
                  <a:lnTo>
                    <a:pt x="449775" y="32130"/>
                  </a:lnTo>
                  <a:lnTo>
                    <a:pt x="449775" y="276321"/>
                  </a:lnTo>
                  <a:lnTo>
                    <a:pt x="447240" y="288821"/>
                  </a:lnTo>
                  <a:lnTo>
                    <a:pt x="440354" y="299030"/>
                  </a:lnTo>
                  <a:lnTo>
                    <a:pt x="430146" y="305917"/>
                  </a:lnTo>
                  <a:lnTo>
                    <a:pt x="417648" y="30845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object 34">
              <a:extLst>
                <a:ext uri="{FF2B5EF4-FFF2-40B4-BE49-F238E27FC236}">
                  <a16:creationId xmlns:a16="http://schemas.microsoft.com/office/drawing/2014/main" id="{0CA1900B-2B5B-0670-33FD-CFDB4AC38AF5}"/>
                </a:ext>
              </a:extLst>
            </p:cNvPr>
            <p:cNvSpPr/>
            <p:nvPr/>
          </p:nvSpPr>
          <p:spPr>
            <a:xfrm>
              <a:off x="10823070" y="2257880"/>
              <a:ext cx="450215" cy="308610"/>
            </a:xfrm>
            <a:custGeom>
              <a:avLst/>
              <a:gdLst/>
              <a:ahLst/>
              <a:cxnLst/>
              <a:rect l="l" t="t" r="r" b="b"/>
              <a:pathLst>
                <a:path w="450215" h="308610">
                  <a:moveTo>
                    <a:pt x="417648" y="0"/>
                  </a:moveTo>
                  <a:lnTo>
                    <a:pt x="32126" y="0"/>
                  </a:lnTo>
                  <a:lnTo>
                    <a:pt x="19628" y="2534"/>
                  </a:lnTo>
                  <a:lnTo>
                    <a:pt x="9420" y="9421"/>
                  </a:lnTo>
                  <a:lnTo>
                    <a:pt x="2534" y="19630"/>
                  </a:lnTo>
                  <a:lnTo>
                    <a:pt x="0" y="32130"/>
                  </a:lnTo>
                  <a:lnTo>
                    <a:pt x="0" y="124106"/>
                  </a:lnTo>
                  <a:lnTo>
                    <a:pt x="4215" y="123078"/>
                  </a:lnTo>
                  <a:lnTo>
                    <a:pt x="8520" y="122461"/>
                  </a:lnTo>
                  <a:lnTo>
                    <a:pt x="12850" y="122256"/>
                  </a:lnTo>
                  <a:lnTo>
                    <a:pt x="12850" y="32130"/>
                  </a:lnTo>
                  <a:lnTo>
                    <a:pt x="14365" y="24626"/>
                  </a:lnTo>
                  <a:lnTo>
                    <a:pt x="18496" y="18498"/>
                  </a:lnTo>
                  <a:lnTo>
                    <a:pt x="24623" y="14366"/>
                  </a:lnTo>
                  <a:lnTo>
                    <a:pt x="32126" y="12852"/>
                  </a:lnTo>
                  <a:lnTo>
                    <a:pt x="417648" y="12852"/>
                  </a:lnTo>
                  <a:lnTo>
                    <a:pt x="425151" y="14366"/>
                  </a:lnTo>
                  <a:lnTo>
                    <a:pt x="431278" y="18498"/>
                  </a:lnTo>
                  <a:lnTo>
                    <a:pt x="435409" y="24626"/>
                  </a:lnTo>
                  <a:lnTo>
                    <a:pt x="436924" y="32130"/>
                  </a:lnTo>
                  <a:lnTo>
                    <a:pt x="436924" y="276321"/>
                  </a:lnTo>
                  <a:lnTo>
                    <a:pt x="435409" y="283825"/>
                  </a:lnTo>
                  <a:lnTo>
                    <a:pt x="431278" y="289953"/>
                  </a:lnTo>
                  <a:lnTo>
                    <a:pt x="425151" y="294084"/>
                  </a:lnTo>
                  <a:lnTo>
                    <a:pt x="417648" y="295599"/>
                  </a:lnTo>
                  <a:lnTo>
                    <a:pt x="169224" y="295599"/>
                  </a:lnTo>
                  <a:lnTo>
                    <a:pt x="157234" y="308451"/>
                  </a:lnTo>
                  <a:lnTo>
                    <a:pt x="417648" y="308451"/>
                  </a:lnTo>
                  <a:lnTo>
                    <a:pt x="430146" y="305917"/>
                  </a:lnTo>
                  <a:lnTo>
                    <a:pt x="440354" y="299030"/>
                  </a:lnTo>
                  <a:lnTo>
                    <a:pt x="447240" y="288821"/>
                  </a:lnTo>
                  <a:lnTo>
                    <a:pt x="449775" y="276321"/>
                  </a:lnTo>
                  <a:lnTo>
                    <a:pt x="449775" y="32130"/>
                  </a:lnTo>
                  <a:lnTo>
                    <a:pt x="447240" y="19630"/>
                  </a:lnTo>
                  <a:lnTo>
                    <a:pt x="440354" y="9421"/>
                  </a:lnTo>
                  <a:lnTo>
                    <a:pt x="430146" y="2534"/>
                  </a:lnTo>
                  <a:lnTo>
                    <a:pt x="417648" y="0"/>
                  </a:lnTo>
                  <a:close/>
                </a:path>
              </a:pathLst>
            </a:custGeom>
            <a:ln w="189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bject 35">
              <a:extLst>
                <a:ext uri="{FF2B5EF4-FFF2-40B4-BE49-F238E27FC236}">
                  <a16:creationId xmlns:a16="http://schemas.microsoft.com/office/drawing/2014/main" id="{B0F66F6D-FC25-BCCF-985E-7BB79509CBD7}"/>
                </a:ext>
              </a:extLst>
            </p:cNvPr>
            <p:cNvSpPr/>
            <p:nvPr/>
          </p:nvSpPr>
          <p:spPr>
            <a:xfrm>
              <a:off x="10714718" y="2425344"/>
              <a:ext cx="340360" cy="212725"/>
            </a:xfrm>
            <a:custGeom>
              <a:avLst/>
              <a:gdLst/>
              <a:ahLst/>
              <a:cxnLst/>
              <a:rect l="l" t="t" r="r" b="b"/>
              <a:pathLst>
                <a:path w="340359" h="212725">
                  <a:moveTo>
                    <a:pt x="177558" y="212253"/>
                  </a:moveTo>
                  <a:lnTo>
                    <a:pt x="172373" y="207414"/>
                  </a:lnTo>
                  <a:lnTo>
                    <a:pt x="172225" y="203346"/>
                  </a:lnTo>
                  <a:lnTo>
                    <a:pt x="322006" y="42855"/>
                  </a:lnTo>
                  <a:lnTo>
                    <a:pt x="325723" y="36820"/>
                  </a:lnTo>
                  <a:lnTo>
                    <a:pt x="308352" y="12839"/>
                  </a:lnTo>
                  <a:lnTo>
                    <a:pt x="301685" y="14374"/>
                  </a:lnTo>
                  <a:lnTo>
                    <a:pt x="295919" y="18494"/>
                  </a:lnTo>
                  <a:lnTo>
                    <a:pt x="200503" y="121298"/>
                  </a:lnTo>
                  <a:lnTo>
                    <a:pt x="197297" y="121831"/>
                  </a:lnTo>
                  <a:lnTo>
                    <a:pt x="159920" y="107065"/>
                  </a:lnTo>
                  <a:lnTo>
                    <a:pt x="122929" y="102502"/>
                  </a:lnTo>
                  <a:lnTo>
                    <a:pt x="101699" y="103950"/>
                  </a:lnTo>
                  <a:lnTo>
                    <a:pt x="61081" y="115568"/>
                  </a:lnTo>
                  <a:lnTo>
                    <a:pt x="12574" y="203295"/>
                  </a:lnTo>
                  <a:lnTo>
                    <a:pt x="10036" y="205248"/>
                  </a:lnTo>
                  <a:lnTo>
                    <a:pt x="6560" y="205248"/>
                  </a:lnTo>
                  <a:lnTo>
                    <a:pt x="2023" y="204098"/>
                  </a:lnTo>
                  <a:lnTo>
                    <a:pt x="0" y="200577"/>
                  </a:lnTo>
                  <a:lnTo>
                    <a:pt x="16031" y="141167"/>
                  </a:lnTo>
                  <a:lnTo>
                    <a:pt x="55170" y="104118"/>
                  </a:lnTo>
                  <a:lnTo>
                    <a:pt x="98112" y="91497"/>
                  </a:lnTo>
                  <a:lnTo>
                    <a:pt x="123951" y="89566"/>
                  </a:lnTo>
                  <a:lnTo>
                    <a:pt x="124767" y="89669"/>
                  </a:lnTo>
                  <a:lnTo>
                    <a:pt x="143448" y="90935"/>
                  </a:lnTo>
                  <a:lnTo>
                    <a:pt x="161646" y="94234"/>
                  </a:lnTo>
                  <a:lnTo>
                    <a:pt x="179369" y="99527"/>
                  </a:lnTo>
                  <a:lnTo>
                    <a:pt x="196448" y="106775"/>
                  </a:lnTo>
                  <a:lnTo>
                    <a:pt x="292096" y="3784"/>
                  </a:lnTo>
                  <a:lnTo>
                    <a:pt x="299787" y="276"/>
                  </a:lnTo>
                  <a:lnTo>
                    <a:pt x="307928" y="0"/>
                  </a:lnTo>
                  <a:lnTo>
                    <a:pt x="319953" y="1998"/>
                  </a:lnTo>
                  <a:lnTo>
                    <a:pt x="329930" y="8235"/>
                  </a:lnTo>
                  <a:lnTo>
                    <a:pt x="336841" y="17758"/>
                  </a:lnTo>
                  <a:lnTo>
                    <a:pt x="339663" y="29617"/>
                  </a:lnTo>
                  <a:lnTo>
                    <a:pt x="339959" y="37759"/>
                  </a:lnTo>
                  <a:lnTo>
                    <a:pt x="336984" y="45682"/>
                  </a:lnTo>
                  <a:lnTo>
                    <a:pt x="181625" y="212111"/>
                  </a:lnTo>
                  <a:lnTo>
                    <a:pt x="177558" y="21225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8" name="object 37">
              <a:extLst>
                <a:ext uri="{FF2B5EF4-FFF2-40B4-BE49-F238E27FC236}">
                  <a16:creationId xmlns:a16="http://schemas.microsoft.com/office/drawing/2014/main" id="{AF8755AE-EF0A-73BB-F41A-1169059FEDE4}"/>
                </a:ext>
              </a:extLst>
            </p:cNvPr>
            <p:cNvPicPr/>
            <p:nvPr/>
          </p:nvPicPr>
          <p:blipFill>
            <a:blip r:embed="rId3" cstate="print"/>
            <a:stretch>
              <a:fillRect/>
            </a:stretch>
          </p:blipFill>
          <p:spPr>
            <a:xfrm>
              <a:off x="10775024" y="2383340"/>
              <a:ext cx="128212" cy="128224"/>
            </a:xfrm>
            <a:prstGeom prst="rect">
              <a:avLst/>
            </a:prstGeom>
          </p:spPr>
        </p:pic>
        <p:sp>
          <p:nvSpPr>
            <p:cNvPr id="39" name="object 38">
              <a:extLst>
                <a:ext uri="{FF2B5EF4-FFF2-40B4-BE49-F238E27FC236}">
                  <a16:creationId xmlns:a16="http://schemas.microsoft.com/office/drawing/2014/main" id="{5E4B1BF2-5FDA-7C5F-EFAF-3B99E1A39783}"/>
                </a:ext>
              </a:extLst>
            </p:cNvPr>
            <p:cNvSpPr/>
            <p:nvPr/>
          </p:nvSpPr>
          <p:spPr>
            <a:xfrm>
              <a:off x="5287517" y="1885943"/>
              <a:ext cx="1777364" cy="3575685"/>
            </a:xfrm>
            <a:custGeom>
              <a:avLst/>
              <a:gdLst/>
              <a:ahLst/>
              <a:cxnLst/>
              <a:rect l="l" t="t" r="r" b="b"/>
              <a:pathLst>
                <a:path w="1777365" h="3575685">
                  <a:moveTo>
                    <a:pt x="1480807" y="0"/>
                  </a:moveTo>
                  <a:lnTo>
                    <a:pt x="296176" y="0"/>
                  </a:lnTo>
                  <a:lnTo>
                    <a:pt x="248134" y="3876"/>
                  </a:lnTo>
                  <a:lnTo>
                    <a:pt x="202561" y="15099"/>
                  </a:lnTo>
                  <a:lnTo>
                    <a:pt x="160065" y="33058"/>
                  </a:lnTo>
                  <a:lnTo>
                    <a:pt x="121257" y="57144"/>
                  </a:lnTo>
                  <a:lnTo>
                    <a:pt x="86747" y="86747"/>
                  </a:lnTo>
                  <a:lnTo>
                    <a:pt x="57144" y="121257"/>
                  </a:lnTo>
                  <a:lnTo>
                    <a:pt x="33058" y="160065"/>
                  </a:lnTo>
                  <a:lnTo>
                    <a:pt x="15099" y="202561"/>
                  </a:lnTo>
                  <a:lnTo>
                    <a:pt x="3876" y="248134"/>
                  </a:lnTo>
                  <a:lnTo>
                    <a:pt x="0" y="296176"/>
                  </a:lnTo>
                  <a:lnTo>
                    <a:pt x="0" y="3279140"/>
                  </a:lnTo>
                  <a:lnTo>
                    <a:pt x="3876" y="3327181"/>
                  </a:lnTo>
                  <a:lnTo>
                    <a:pt x="15099" y="3372754"/>
                  </a:lnTo>
                  <a:lnTo>
                    <a:pt x="33058" y="3415248"/>
                  </a:lnTo>
                  <a:lnTo>
                    <a:pt x="57144" y="3454054"/>
                  </a:lnTo>
                  <a:lnTo>
                    <a:pt x="86747" y="3488563"/>
                  </a:lnTo>
                  <a:lnTo>
                    <a:pt x="121257" y="3518164"/>
                  </a:lnTo>
                  <a:lnTo>
                    <a:pt x="160065" y="3542248"/>
                  </a:lnTo>
                  <a:lnTo>
                    <a:pt x="202561" y="3560206"/>
                  </a:lnTo>
                  <a:lnTo>
                    <a:pt x="248134" y="3571427"/>
                  </a:lnTo>
                  <a:lnTo>
                    <a:pt x="296176" y="3575304"/>
                  </a:lnTo>
                  <a:lnTo>
                    <a:pt x="1480807" y="3575304"/>
                  </a:lnTo>
                  <a:lnTo>
                    <a:pt x="1528849" y="3571427"/>
                  </a:lnTo>
                  <a:lnTo>
                    <a:pt x="1574422" y="3560206"/>
                  </a:lnTo>
                  <a:lnTo>
                    <a:pt x="1616918" y="3542248"/>
                  </a:lnTo>
                  <a:lnTo>
                    <a:pt x="1655726" y="3518164"/>
                  </a:lnTo>
                  <a:lnTo>
                    <a:pt x="1690236" y="3488563"/>
                  </a:lnTo>
                  <a:lnTo>
                    <a:pt x="1719839" y="3454054"/>
                  </a:lnTo>
                  <a:lnTo>
                    <a:pt x="1743925" y="3415248"/>
                  </a:lnTo>
                  <a:lnTo>
                    <a:pt x="1761884" y="3372754"/>
                  </a:lnTo>
                  <a:lnTo>
                    <a:pt x="1773107" y="3327181"/>
                  </a:lnTo>
                  <a:lnTo>
                    <a:pt x="1776983" y="3279140"/>
                  </a:lnTo>
                  <a:lnTo>
                    <a:pt x="1776983" y="296176"/>
                  </a:lnTo>
                  <a:lnTo>
                    <a:pt x="1773107" y="248134"/>
                  </a:lnTo>
                  <a:lnTo>
                    <a:pt x="1761884" y="202561"/>
                  </a:lnTo>
                  <a:lnTo>
                    <a:pt x="1743925" y="160065"/>
                  </a:lnTo>
                  <a:lnTo>
                    <a:pt x="1719839" y="121257"/>
                  </a:lnTo>
                  <a:lnTo>
                    <a:pt x="1690236" y="86747"/>
                  </a:lnTo>
                  <a:lnTo>
                    <a:pt x="1655726" y="57144"/>
                  </a:lnTo>
                  <a:lnTo>
                    <a:pt x="1616918" y="33058"/>
                  </a:lnTo>
                  <a:lnTo>
                    <a:pt x="1574422" y="15099"/>
                  </a:lnTo>
                  <a:lnTo>
                    <a:pt x="1528849" y="3876"/>
                  </a:lnTo>
                  <a:lnTo>
                    <a:pt x="148080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object 39">
              <a:extLst>
                <a:ext uri="{FF2B5EF4-FFF2-40B4-BE49-F238E27FC236}">
                  <a16:creationId xmlns:a16="http://schemas.microsoft.com/office/drawing/2014/main" id="{558CCAFD-4149-C526-528E-ED226591CF28}"/>
                </a:ext>
              </a:extLst>
            </p:cNvPr>
            <p:cNvSpPr/>
            <p:nvPr/>
          </p:nvSpPr>
          <p:spPr>
            <a:xfrm>
              <a:off x="5287517" y="1885943"/>
              <a:ext cx="1777364" cy="3575685"/>
            </a:xfrm>
            <a:custGeom>
              <a:avLst/>
              <a:gdLst/>
              <a:ahLst/>
              <a:cxnLst/>
              <a:rect l="l" t="t" r="r" b="b"/>
              <a:pathLst>
                <a:path w="1777365" h="3575685">
                  <a:moveTo>
                    <a:pt x="0" y="296176"/>
                  </a:moveTo>
                  <a:lnTo>
                    <a:pt x="3876" y="248134"/>
                  </a:lnTo>
                  <a:lnTo>
                    <a:pt x="15099" y="202561"/>
                  </a:lnTo>
                  <a:lnTo>
                    <a:pt x="33058" y="160065"/>
                  </a:lnTo>
                  <a:lnTo>
                    <a:pt x="57144" y="121257"/>
                  </a:lnTo>
                  <a:lnTo>
                    <a:pt x="86747" y="86747"/>
                  </a:lnTo>
                  <a:lnTo>
                    <a:pt x="121257" y="57144"/>
                  </a:lnTo>
                  <a:lnTo>
                    <a:pt x="160065" y="33058"/>
                  </a:lnTo>
                  <a:lnTo>
                    <a:pt x="202561" y="15099"/>
                  </a:lnTo>
                  <a:lnTo>
                    <a:pt x="248134" y="3876"/>
                  </a:lnTo>
                  <a:lnTo>
                    <a:pt x="296176" y="0"/>
                  </a:lnTo>
                  <a:lnTo>
                    <a:pt x="1480807" y="0"/>
                  </a:lnTo>
                  <a:lnTo>
                    <a:pt x="1528849" y="3876"/>
                  </a:lnTo>
                  <a:lnTo>
                    <a:pt x="1574422" y="15099"/>
                  </a:lnTo>
                  <a:lnTo>
                    <a:pt x="1616918" y="33058"/>
                  </a:lnTo>
                  <a:lnTo>
                    <a:pt x="1655726" y="57144"/>
                  </a:lnTo>
                  <a:lnTo>
                    <a:pt x="1690236" y="86747"/>
                  </a:lnTo>
                  <a:lnTo>
                    <a:pt x="1719839" y="121257"/>
                  </a:lnTo>
                  <a:lnTo>
                    <a:pt x="1743925" y="160065"/>
                  </a:lnTo>
                  <a:lnTo>
                    <a:pt x="1761884" y="202561"/>
                  </a:lnTo>
                  <a:lnTo>
                    <a:pt x="1773107" y="248134"/>
                  </a:lnTo>
                  <a:lnTo>
                    <a:pt x="1776983" y="296176"/>
                  </a:lnTo>
                  <a:lnTo>
                    <a:pt x="1776983" y="3279140"/>
                  </a:lnTo>
                  <a:lnTo>
                    <a:pt x="1773107" y="3327181"/>
                  </a:lnTo>
                  <a:lnTo>
                    <a:pt x="1761884" y="3372754"/>
                  </a:lnTo>
                  <a:lnTo>
                    <a:pt x="1743925" y="3415248"/>
                  </a:lnTo>
                  <a:lnTo>
                    <a:pt x="1719839" y="3454054"/>
                  </a:lnTo>
                  <a:lnTo>
                    <a:pt x="1690236" y="3488563"/>
                  </a:lnTo>
                  <a:lnTo>
                    <a:pt x="1655726" y="3518164"/>
                  </a:lnTo>
                  <a:lnTo>
                    <a:pt x="1616918" y="3542248"/>
                  </a:lnTo>
                  <a:lnTo>
                    <a:pt x="1574422" y="3560206"/>
                  </a:lnTo>
                  <a:lnTo>
                    <a:pt x="1528849" y="3571427"/>
                  </a:lnTo>
                  <a:lnTo>
                    <a:pt x="1480807" y="3575304"/>
                  </a:lnTo>
                  <a:lnTo>
                    <a:pt x="296176" y="3575304"/>
                  </a:lnTo>
                  <a:lnTo>
                    <a:pt x="248134" y="3571427"/>
                  </a:lnTo>
                  <a:lnTo>
                    <a:pt x="202561" y="3560206"/>
                  </a:lnTo>
                  <a:lnTo>
                    <a:pt x="160065" y="3542248"/>
                  </a:lnTo>
                  <a:lnTo>
                    <a:pt x="121257" y="3518164"/>
                  </a:lnTo>
                  <a:lnTo>
                    <a:pt x="86747" y="3488563"/>
                  </a:lnTo>
                  <a:lnTo>
                    <a:pt x="57144" y="3454054"/>
                  </a:lnTo>
                  <a:lnTo>
                    <a:pt x="33058" y="3415248"/>
                  </a:lnTo>
                  <a:lnTo>
                    <a:pt x="15099" y="3372754"/>
                  </a:lnTo>
                  <a:lnTo>
                    <a:pt x="3876" y="3327181"/>
                  </a:lnTo>
                  <a:lnTo>
                    <a:pt x="0" y="3279140"/>
                  </a:lnTo>
                  <a:lnTo>
                    <a:pt x="0" y="296176"/>
                  </a:lnTo>
                  <a:close/>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41" name="object 30">
            <a:extLst>
              <a:ext uri="{FF2B5EF4-FFF2-40B4-BE49-F238E27FC236}">
                <a16:creationId xmlns:a16="http://schemas.microsoft.com/office/drawing/2014/main" id="{084ED6F9-20D5-6A08-3F7D-52CD3598B8D7}"/>
              </a:ext>
            </a:extLst>
          </p:cNvPr>
          <p:cNvGrpSpPr/>
          <p:nvPr/>
        </p:nvGrpSpPr>
        <p:grpSpPr>
          <a:xfrm>
            <a:off x="7173693" y="2522941"/>
            <a:ext cx="5985769" cy="3575685"/>
            <a:chOff x="5287517" y="1885943"/>
            <a:chExt cx="5985769" cy="3575685"/>
          </a:xfrm>
        </p:grpSpPr>
        <p:sp>
          <p:nvSpPr>
            <p:cNvPr id="44" name="object 33">
              <a:extLst>
                <a:ext uri="{FF2B5EF4-FFF2-40B4-BE49-F238E27FC236}">
                  <a16:creationId xmlns:a16="http://schemas.microsoft.com/office/drawing/2014/main" id="{3944E195-AF31-3F74-3091-13B013B244D0}"/>
                </a:ext>
              </a:extLst>
            </p:cNvPr>
            <p:cNvSpPr/>
            <p:nvPr/>
          </p:nvSpPr>
          <p:spPr>
            <a:xfrm>
              <a:off x="10823071" y="2257879"/>
              <a:ext cx="450215" cy="308610"/>
            </a:xfrm>
            <a:custGeom>
              <a:avLst/>
              <a:gdLst/>
              <a:ahLst/>
              <a:cxnLst/>
              <a:rect l="l" t="t" r="r" b="b"/>
              <a:pathLst>
                <a:path w="450215" h="308610">
                  <a:moveTo>
                    <a:pt x="417648" y="308451"/>
                  </a:moveTo>
                  <a:lnTo>
                    <a:pt x="157234" y="308451"/>
                  </a:lnTo>
                  <a:lnTo>
                    <a:pt x="169224" y="295599"/>
                  </a:lnTo>
                  <a:lnTo>
                    <a:pt x="417648" y="295599"/>
                  </a:lnTo>
                  <a:lnTo>
                    <a:pt x="425151" y="294084"/>
                  </a:lnTo>
                  <a:lnTo>
                    <a:pt x="431278" y="289953"/>
                  </a:lnTo>
                  <a:lnTo>
                    <a:pt x="435409" y="283825"/>
                  </a:lnTo>
                  <a:lnTo>
                    <a:pt x="436924" y="276321"/>
                  </a:lnTo>
                  <a:lnTo>
                    <a:pt x="436924" y="32130"/>
                  </a:lnTo>
                  <a:lnTo>
                    <a:pt x="435409" y="24626"/>
                  </a:lnTo>
                  <a:lnTo>
                    <a:pt x="431278" y="18498"/>
                  </a:lnTo>
                  <a:lnTo>
                    <a:pt x="425151" y="14366"/>
                  </a:lnTo>
                  <a:lnTo>
                    <a:pt x="417648" y="12852"/>
                  </a:lnTo>
                  <a:lnTo>
                    <a:pt x="32126" y="12852"/>
                  </a:lnTo>
                  <a:lnTo>
                    <a:pt x="24623" y="14366"/>
                  </a:lnTo>
                  <a:lnTo>
                    <a:pt x="18496" y="18498"/>
                  </a:lnTo>
                  <a:lnTo>
                    <a:pt x="14365" y="24626"/>
                  </a:lnTo>
                  <a:lnTo>
                    <a:pt x="12850" y="32130"/>
                  </a:lnTo>
                  <a:lnTo>
                    <a:pt x="12850" y="122256"/>
                  </a:lnTo>
                  <a:lnTo>
                    <a:pt x="8520" y="122461"/>
                  </a:lnTo>
                  <a:lnTo>
                    <a:pt x="4215" y="123078"/>
                  </a:lnTo>
                  <a:lnTo>
                    <a:pt x="0" y="124106"/>
                  </a:lnTo>
                  <a:lnTo>
                    <a:pt x="0" y="32130"/>
                  </a:lnTo>
                  <a:lnTo>
                    <a:pt x="2534" y="19630"/>
                  </a:lnTo>
                  <a:lnTo>
                    <a:pt x="9420" y="9421"/>
                  </a:lnTo>
                  <a:lnTo>
                    <a:pt x="19628" y="2534"/>
                  </a:lnTo>
                  <a:lnTo>
                    <a:pt x="32126" y="0"/>
                  </a:lnTo>
                  <a:lnTo>
                    <a:pt x="417648" y="0"/>
                  </a:lnTo>
                  <a:lnTo>
                    <a:pt x="430146" y="2534"/>
                  </a:lnTo>
                  <a:lnTo>
                    <a:pt x="440354" y="9421"/>
                  </a:lnTo>
                  <a:lnTo>
                    <a:pt x="447240" y="19630"/>
                  </a:lnTo>
                  <a:lnTo>
                    <a:pt x="449775" y="32130"/>
                  </a:lnTo>
                  <a:lnTo>
                    <a:pt x="449775" y="276321"/>
                  </a:lnTo>
                  <a:lnTo>
                    <a:pt x="447240" y="288821"/>
                  </a:lnTo>
                  <a:lnTo>
                    <a:pt x="440354" y="299030"/>
                  </a:lnTo>
                  <a:lnTo>
                    <a:pt x="430146" y="305917"/>
                  </a:lnTo>
                  <a:lnTo>
                    <a:pt x="417648" y="308451"/>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9" name="object 38">
              <a:extLst>
                <a:ext uri="{FF2B5EF4-FFF2-40B4-BE49-F238E27FC236}">
                  <a16:creationId xmlns:a16="http://schemas.microsoft.com/office/drawing/2014/main" id="{D3958232-2189-2E35-1194-4D4392DF2698}"/>
                </a:ext>
              </a:extLst>
            </p:cNvPr>
            <p:cNvSpPr/>
            <p:nvPr/>
          </p:nvSpPr>
          <p:spPr>
            <a:xfrm>
              <a:off x="5287517" y="1885943"/>
              <a:ext cx="1777364" cy="3575685"/>
            </a:xfrm>
            <a:custGeom>
              <a:avLst/>
              <a:gdLst/>
              <a:ahLst/>
              <a:cxnLst/>
              <a:rect l="l" t="t" r="r" b="b"/>
              <a:pathLst>
                <a:path w="1777365" h="3575685">
                  <a:moveTo>
                    <a:pt x="1480807" y="0"/>
                  </a:moveTo>
                  <a:lnTo>
                    <a:pt x="296176" y="0"/>
                  </a:lnTo>
                  <a:lnTo>
                    <a:pt x="248134" y="3876"/>
                  </a:lnTo>
                  <a:lnTo>
                    <a:pt x="202561" y="15099"/>
                  </a:lnTo>
                  <a:lnTo>
                    <a:pt x="160065" y="33058"/>
                  </a:lnTo>
                  <a:lnTo>
                    <a:pt x="121257" y="57144"/>
                  </a:lnTo>
                  <a:lnTo>
                    <a:pt x="86747" y="86747"/>
                  </a:lnTo>
                  <a:lnTo>
                    <a:pt x="57144" y="121257"/>
                  </a:lnTo>
                  <a:lnTo>
                    <a:pt x="33058" y="160065"/>
                  </a:lnTo>
                  <a:lnTo>
                    <a:pt x="15099" y="202561"/>
                  </a:lnTo>
                  <a:lnTo>
                    <a:pt x="3876" y="248134"/>
                  </a:lnTo>
                  <a:lnTo>
                    <a:pt x="0" y="296176"/>
                  </a:lnTo>
                  <a:lnTo>
                    <a:pt x="0" y="3279140"/>
                  </a:lnTo>
                  <a:lnTo>
                    <a:pt x="3876" y="3327181"/>
                  </a:lnTo>
                  <a:lnTo>
                    <a:pt x="15099" y="3372754"/>
                  </a:lnTo>
                  <a:lnTo>
                    <a:pt x="33058" y="3415248"/>
                  </a:lnTo>
                  <a:lnTo>
                    <a:pt x="57144" y="3454054"/>
                  </a:lnTo>
                  <a:lnTo>
                    <a:pt x="86747" y="3488563"/>
                  </a:lnTo>
                  <a:lnTo>
                    <a:pt x="121257" y="3518164"/>
                  </a:lnTo>
                  <a:lnTo>
                    <a:pt x="160065" y="3542248"/>
                  </a:lnTo>
                  <a:lnTo>
                    <a:pt x="202561" y="3560206"/>
                  </a:lnTo>
                  <a:lnTo>
                    <a:pt x="248134" y="3571427"/>
                  </a:lnTo>
                  <a:lnTo>
                    <a:pt x="296176" y="3575304"/>
                  </a:lnTo>
                  <a:lnTo>
                    <a:pt x="1480807" y="3575304"/>
                  </a:lnTo>
                  <a:lnTo>
                    <a:pt x="1528849" y="3571427"/>
                  </a:lnTo>
                  <a:lnTo>
                    <a:pt x="1574422" y="3560206"/>
                  </a:lnTo>
                  <a:lnTo>
                    <a:pt x="1616918" y="3542248"/>
                  </a:lnTo>
                  <a:lnTo>
                    <a:pt x="1655726" y="3518164"/>
                  </a:lnTo>
                  <a:lnTo>
                    <a:pt x="1690236" y="3488563"/>
                  </a:lnTo>
                  <a:lnTo>
                    <a:pt x="1719839" y="3454054"/>
                  </a:lnTo>
                  <a:lnTo>
                    <a:pt x="1743925" y="3415248"/>
                  </a:lnTo>
                  <a:lnTo>
                    <a:pt x="1761884" y="3372754"/>
                  </a:lnTo>
                  <a:lnTo>
                    <a:pt x="1773107" y="3327181"/>
                  </a:lnTo>
                  <a:lnTo>
                    <a:pt x="1776983" y="3279140"/>
                  </a:lnTo>
                  <a:lnTo>
                    <a:pt x="1776983" y="296176"/>
                  </a:lnTo>
                  <a:lnTo>
                    <a:pt x="1773107" y="248134"/>
                  </a:lnTo>
                  <a:lnTo>
                    <a:pt x="1761884" y="202561"/>
                  </a:lnTo>
                  <a:lnTo>
                    <a:pt x="1743925" y="160065"/>
                  </a:lnTo>
                  <a:lnTo>
                    <a:pt x="1719839" y="121257"/>
                  </a:lnTo>
                  <a:lnTo>
                    <a:pt x="1690236" y="86747"/>
                  </a:lnTo>
                  <a:lnTo>
                    <a:pt x="1655726" y="57144"/>
                  </a:lnTo>
                  <a:lnTo>
                    <a:pt x="1616918" y="33058"/>
                  </a:lnTo>
                  <a:lnTo>
                    <a:pt x="1574422" y="15099"/>
                  </a:lnTo>
                  <a:lnTo>
                    <a:pt x="1528849" y="3876"/>
                  </a:lnTo>
                  <a:lnTo>
                    <a:pt x="148080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0" name="object 39">
              <a:extLst>
                <a:ext uri="{FF2B5EF4-FFF2-40B4-BE49-F238E27FC236}">
                  <a16:creationId xmlns:a16="http://schemas.microsoft.com/office/drawing/2014/main" id="{300A4265-8CBC-6BD5-9AEB-5C62FC570FAC}"/>
                </a:ext>
              </a:extLst>
            </p:cNvPr>
            <p:cNvSpPr/>
            <p:nvPr/>
          </p:nvSpPr>
          <p:spPr>
            <a:xfrm>
              <a:off x="5287517" y="1885943"/>
              <a:ext cx="1777364" cy="3575685"/>
            </a:xfrm>
            <a:custGeom>
              <a:avLst/>
              <a:gdLst/>
              <a:ahLst/>
              <a:cxnLst/>
              <a:rect l="l" t="t" r="r" b="b"/>
              <a:pathLst>
                <a:path w="1777365" h="3575685">
                  <a:moveTo>
                    <a:pt x="0" y="296176"/>
                  </a:moveTo>
                  <a:lnTo>
                    <a:pt x="3876" y="248134"/>
                  </a:lnTo>
                  <a:lnTo>
                    <a:pt x="15099" y="202561"/>
                  </a:lnTo>
                  <a:lnTo>
                    <a:pt x="33058" y="160065"/>
                  </a:lnTo>
                  <a:lnTo>
                    <a:pt x="57144" y="121257"/>
                  </a:lnTo>
                  <a:lnTo>
                    <a:pt x="86747" y="86747"/>
                  </a:lnTo>
                  <a:lnTo>
                    <a:pt x="121257" y="57144"/>
                  </a:lnTo>
                  <a:lnTo>
                    <a:pt x="160065" y="33058"/>
                  </a:lnTo>
                  <a:lnTo>
                    <a:pt x="202561" y="15099"/>
                  </a:lnTo>
                  <a:lnTo>
                    <a:pt x="248134" y="3876"/>
                  </a:lnTo>
                  <a:lnTo>
                    <a:pt x="296176" y="0"/>
                  </a:lnTo>
                  <a:lnTo>
                    <a:pt x="1480807" y="0"/>
                  </a:lnTo>
                  <a:lnTo>
                    <a:pt x="1528849" y="3876"/>
                  </a:lnTo>
                  <a:lnTo>
                    <a:pt x="1574422" y="15099"/>
                  </a:lnTo>
                  <a:lnTo>
                    <a:pt x="1616918" y="33058"/>
                  </a:lnTo>
                  <a:lnTo>
                    <a:pt x="1655726" y="57144"/>
                  </a:lnTo>
                  <a:lnTo>
                    <a:pt x="1690236" y="86747"/>
                  </a:lnTo>
                  <a:lnTo>
                    <a:pt x="1719839" y="121257"/>
                  </a:lnTo>
                  <a:lnTo>
                    <a:pt x="1743925" y="160065"/>
                  </a:lnTo>
                  <a:lnTo>
                    <a:pt x="1761884" y="202561"/>
                  </a:lnTo>
                  <a:lnTo>
                    <a:pt x="1773107" y="248134"/>
                  </a:lnTo>
                  <a:lnTo>
                    <a:pt x="1776983" y="296176"/>
                  </a:lnTo>
                  <a:lnTo>
                    <a:pt x="1776983" y="3279140"/>
                  </a:lnTo>
                  <a:lnTo>
                    <a:pt x="1773107" y="3327181"/>
                  </a:lnTo>
                  <a:lnTo>
                    <a:pt x="1761884" y="3372754"/>
                  </a:lnTo>
                  <a:lnTo>
                    <a:pt x="1743925" y="3415248"/>
                  </a:lnTo>
                  <a:lnTo>
                    <a:pt x="1719839" y="3454054"/>
                  </a:lnTo>
                  <a:lnTo>
                    <a:pt x="1690236" y="3488563"/>
                  </a:lnTo>
                  <a:lnTo>
                    <a:pt x="1655726" y="3518164"/>
                  </a:lnTo>
                  <a:lnTo>
                    <a:pt x="1616918" y="3542248"/>
                  </a:lnTo>
                  <a:lnTo>
                    <a:pt x="1574422" y="3560206"/>
                  </a:lnTo>
                  <a:lnTo>
                    <a:pt x="1528849" y="3571427"/>
                  </a:lnTo>
                  <a:lnTo>
                    <a:pt x="1480807" y="3575304"/>
                  </a:lnTo>
                  <a:lnTo>
                    <a:pt x="296176" y="3575304"/>
                  </a:lnTo>
                  <a:lnTo>
                    <a:pt x="248134" y="3571427"/>
                  </a:lnTo>
                  <a:lnTo>
                    <a:pt x="202561" y="3560206"/>
                  </a:lnTo>
                  <a:lnTo>
                    <a:pt x="160065" y="3542248"/>
                  </a:lnTo>
                  <a:lnTo>
                    <a:pt x="121257" y="3518164"/>
                  </a:lnTo>
                  <a:lnTo>
                    <a:pt x="86747" y="3488563"/>
                  </a:lnTo>
                  <a:lnTo>
                    <a:pt x="57144" y="3454054"/>
                  </a:lnTo>
                  <a:lnTo>
                    <a:pt x="33058" y="3415248"/>
                  </a:lnTo>
                  <a:lnTo>
                    <a:pt x="15099" y="3372754"/>
                  </a:lnTo>
                  <a:lnTo>
                    <a:pt x="3876" y="3327181"/>
                  </a:lnTo>
                  <a:lnTo>
                    <a:pt x="0" y="3279140"/>
                  </a:lnTo>
                  <a:lnTo>
                    <a:pt x="0" y="296176"/>
                  </a:lnTo>
                  <a:close/>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51" name="object 30">
            <a:extLst>
              <a:ext uri="{FF2B5EF4-FFF2-40B4-BE49-F238E27FC236}">
                <a16:creationId xmlns:a16="http://schemas.microsoft.com/office/drawing/2014/main" id="{A85392E2-D205-27EF-8B70-B1DA0BBD54ED}"/>
              </a:ext>
            </a:extLst>
          </p:cNvPr>
          <p:cNvGrpSpPr/>
          <p:nvPr/>
        </p:nvGrpSpPr>
        <p:grpSpPr>
          <a:xfrm>
            <a:off x="5025128" y="2530458"/>
            <a:ext cx="5767561" cy="3575685"/>
            <a:chOff x="5287517" y="1885943"/>
            <a:chExt cx="5767561" cy="3575685"/>
          </a:xfrm>
        </p:grpSpPr>
        <p:sp>
          <p:nvSpPr>
            <p:cNvPr id="56" name="object 35">
              <a:extLst>
                <a:ext uri="{FF2B5EF4-FFF2-40B4-BE49-F238E27FC236}">
                  <a16:creationId xmlns:a16="http://schemas.microsoft.com/office/drawing/2014/main" id="{CBE266DB-3088-007D-7110-9483747A74B5}"/>
                </a:ext>
              </a:extLst>
            </p:cNvPr>
            <p:cNvSpPr/>
            <p:nvPr/>
          </p:nvSpPr>
          <p:spPr>
            <a:xfrm>
              <a:off x="10714718" y="2425344"/>
              <a:ext cx="340360" cy="212725"/>
            </a:xfrm>
            <a:custGeom>
              <a:avLst/>
              <a:gdLst/>
              <a:ahLst/>
              <a:cxnLst/>
              <a:rect l="l" t="t" r="r" b="b"/>
              <a:pathLst>
                <a:path w="340359" h="212725">
                  <a:moveTo>
                    <a:pt x="177558" y="212253"/>
                  </a:moveTo>
                  <a:lnTo>
                    <a:pt x="172373" y="207414"/>
                  </a:lnTo>
                  <a:lnTo>
                    <a:pt x="172225" y="203346"/>
                  </a:lnTo>
                  <a:lnTo>
                    <a:pt x="322006" y="42855"/>
                  </a:lnTo>
                  <a:lnTo>
                    <a:pt x="325723" y="36820"/>
                  </a:lnTo>
                  <a:lnTo>
                    <a:pt x="308352" y="12839"/>
                  </a:lnTo>
                  <a:lnTo>
                    <a:pt x="301685" y="14374"/>
                  </a:lnTo>
                  <a:lnTo>
                    <a:pt x="295919" y="18494"/>
                  </a:lnTo>
                  <a:lnTo>
                    <a:pt x="200503" y="121298"/>
                  </a:lnTo>
                  <a:lnTo>
                    <a:pt x="197297" y="121831"/>
                  </a:lnTo>
                  <a:lnTo>
                    <a:pt x="159920" y="107065"/>
                  </a:lnTo>
                  <a:lnTo>
                    <a:pt x="122929" y="102502"/>
                  </a:lnTo>
                  <a:lnTo>
                    <a:pt x="101699" y="103950"/>
                  </a:lnTo>
                  <a:lnTo>
                    <a:pt x="61081" y="115568"/>
                  </a:lnTo>
                  <a:lnTo>
                    <a:pt x="12574" y="203295"/>
                  </a:lnTo>
                  <a:lnTo>
                    <a:pt x="10036" y="205248"/>
                  </a:lnTo>
                  <a:lnTo>
                    <a:pt x="6560" y="205248"/>
                  </a:lnTo>
                  <a:lnTo>
                    <a:pt x="2023" y="204098"/>
                  </a:lnTo>
                  <a:lnTo>
                    <a:pt x="0" y="200577"/>
                  </a:lnTo>
                  <a:lnTo>
                    <a:pt x="16031" y="141167"/>
                  </a:lnTo>
                  <a:lnTo>
                    <a:pt x="55170" y="104118"/>
                  </a:lnTo>
                  <a:lnTo>
                    <a:pt x="98112" y="91497"/>
                  </a:lnTo>
                  <a:lnTo>
                    <a:pt x="123951" y="89566"/>
                  </a:lnTo>
                  <a:lnTo>
                    <a:pt x="124767" y="89669"/>
                  </a:lnTo>
                  <a:lnTo>
                    <a:pt x="143448" y="90935"/>
                  </a:lnTo>
                  <a:lnTo>
                    <a:pt x="161646" y="94234"/>
                  </a:lnTo>
                  <a:lnTo>
                    <a:pt x="179369" y="99527"/>
                  </a:lnTo>
                  <a:lnTo>
                    <a:pt x="196448" y="106775"/>
                  </a:lnTo>
                  <a:lnTo>
                    <a:pt x="292096" y="3784"/>
                  </a:lnTo>
                  <a:lnTo>
                    <a:pt x="299787" y="276"/>
                  </a:lnTo>
                  <a:lnTo>
                    <a:pt x="307928" y="0"/>
                  </a:lnTo>
                  <a:lnTo>
                    <a:pt x="319953" y="1998"/>
                  </a:lnTo>
                  <a:lnTo>
                    <a:pt x="329930" y="8235"/>
                  </a:lnTo>
                  <a:lnTo>
                    <a:pt x="336841" y="17758"/>
                  </a:lnTo>
                  <a:lnTo>
                    <a:pt x="339663" y="29617"/>
                  </a:lnTo>
                  <a:lnTo>
                    <a:pt x="339959" y="37759"/>
                  </a:lnTo>
                  <a:lnTo>
                    <a:pt x="336984" y="45682"/>
                  </a:lnTo>
                  <a:lnTo>
                    <a:pt x="181625" y="212111"/>
                  </a:lnTo>
                  <a:lnTo>
                    <a:pt x="177558" y="21225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object 36">
              <a:extLst>
                <a:ext uri="{FF2B5EF4-FFF2-40B4-BE49-F238E27FC236}">
                  <a16:creationId xmlns:a16="http://schemas.microsoft.com/office/drawing/2014/main" id="{5FC6A548-8016-ABE8-7BDC-08F28644A8CC}"/>
                </a:ext>
              </a:extLst>
            </p:cNvPr>
            <p:cNvSpPr/>
            <p:nvPr/>
          </p:nvSpPr>
          <p:spPr>
            <a:xfrm>
              <a:off x="10714718" y="2425345"/>
              <a:ext cx="340360" cy="212725"/>
            </a:xfrm>
            <a:custGeom>
              <a:avLst/>
              <a:gdLst/>
              <a:ahLst/>
              <a:cxnLst/>
              <a:rect l="l" t="t" r="r" b="b"/>
              <a:pathLst>
                <a:path w="340359" h="212725">
                  <a:moveTo>
                    <a:pt x="339663" y="29617"/>
                  </a:moveTo>
                  <a:lnTo>
                    <a:pt x="336841" y="17758"/>
                  </a:lnTo>
                  <a:lnTo>
                    <a:pt x="329930" y="8235"/>
                  </a:lnTo>
                  <a:lnTo>
                    <a:pt x="319953" y="1998"/>
                  </a:lnTo>
                  <a:lnTo>
                    <a:pt x="307928" y="0"/>
                  </a:lnTo>
                  <a:lnTo>
                    <a:pt x="299787" y="276"/>
                  </a:lnTo>
                  <a:lnTo>
                    <a:pt x="292096" y="3784"/>
                  </a:lnTo>
                  <a:lnTo>
                    <a:pt x="286538" y="9741"/>
                  </a:lnTo>
                  <a:lnTo>
                    <a:pt x="196448" y="106775"/>
                  </a:lnTo>
                  <a:lnTo>
                    <a:pt x="179369" y="99527"/>
                  </a:lnTo>
                  <a:lnTo>
                    <a:pt x="161646" y="94234"/>
                  </a:lnTo>
                  <a:lnTo>
                    <a:pt x="143448" y="90935"/>
                  </a:lnTo>
                  <a:lnTo>
                    <a:pt x="124941" y="89669"/>
                  </a:lnTo>
                  <a:lnTo>
                    <a:pt x="124767" y="89669"/>
                  </a:lnTo>
                  <a:lnTo>
                    <a:pt x="124613" y="89566"/>
                  </a:lnTo>
                  <a:lnTo>
                    <a:pt x="124433" y="89566"/>
                  </a:lnTo>
                  <a:lnTo>
                    <a:pt x="123951" y="89566"/>
                  </a:lnTo>
                  <a:lnTo>
                    <a:pt x="123482" y="89611"/>
                  </a:lnTo>
                  <a:lnTo>
                    <a:pt x="123000" y="89618"/>
                  </a:lnTo>
                  <a:lnTo>
                    <a:pt x="122403" y="89618"/>
                  </a:lnTo>
                  <a:lnTo>
                    <a:pt x="121818" y="89566"/>
                  </a:lnTo>
                  <a:lnTo>
                    <a:pt x="121220" y="89566"/>
                  </a:lnTo>
                  <a:lnTo>
                    <a:pt x="121002" y="89598"/>
                  </a:lnTo>
                  <a:lnTo>
                    <a:pt x="120790" y="89643"/>
                  </a:lnTo>
                  <a:lnTo>
                    <a:pt x="120578" y="89701"/>
                  </a:lnTo>
                  <a:lnTo>
                    <a:pt x="98112" y="91497"/>
                  </a:lnTo>
                  <a:lnTo>
                    <a:pt x="55170" y="104118"/>
                  </a:lnTo>
                  <a:lnTo>
                    <a:pt x="23230" y="126184"/>
                  </a:lnTo>
                  <a:lnTo>
                    <a:pt x="918" y="197151"/>
                  </a:lnTo>
                  <a:lnTo>
                    <a:pt x="0" y="200577"/>
                  </a:lnTo>
                  <a:lnTo>
                    <a:pt x="2023" y="204098"/>
                  </a:lnTo>
                  <a:lnTo>
                    <a:pt x="5448" y="205023"/>
                  </a:lnTo>
                  <a:lnTo>
                    <a:pt x="5994" y="205171"/>
                  </a:lnTo>
                  <a:lnTo>
                    <a:pt x="6560" y="205248"/>
                  </a:lnTo>
                  <a:lnTo>
                    <a:pt x="7132" y="205248"/>
                  </a:lnTo>
                  <a:lnTo>
                    <a:pt x="10036" y="205248"/>
                  </a:lnTo>
                  <a:lnTo>
                    <a:pt x="12574" y="203295"/>
                  </a:lnTo>
                  <a:lnTo>
                    <a:pt x="13332" y="200493"/>
                  </a:lnTo>
                  <a:lnTo>
                    <a:pt x="28419" y="144535"/>
                  </a:lnTo>
                  <a:lnTo>
                    <a:pt x="30546" y="136714"/>
                  </a:lnTo>
                  <a:lnTo>
                    <a:pt x="80982" y="108334"/>
                  </a:lnTo>
                  <a:lnTo>
                    <a:pt x="122929" y="102502"/>
                  </a:lnTo>
                  <a:lnTo>
                    <a:pt x="141598" y="103658"/>
                  </a:lnTo>
                  <a:lnTo>
                    <a:pt x="159920" y="107065"/>
                  </a:lnTo>
                  <a:lnTo>
                    <a:pt x="177693" y="112671"/>
                  </a:lnTo>
                  <a:lnTo>
                    <a:pt x="194714" y="120424"/>
                  </a:lnTo>
                  <a:lnTo>
                    <a:pt x="197297" y="121831"/>
                  </a:lnTo>
                  <a:lnTo>
                    <a:pt x="200503" y="121298"/>
                  </a:lnTo>
                  <a:lnTo>
                    <a:pt x="202501" y="119139"/>
                  </a:lnTo>
                  <a:lnTo>
                    <a:pt x="295919" y="18494"/>
                  </a:lnTo>
                  <a:lnTo>
                    <a:pt x="301685" y="14374"/>
                  </a:lnTo>
                  <a:lnTo>
                    <a:pt x="308352" y="12839"/>
                  </a:lnTo>
                  <a:lnTo>
                    <a:pt x="315108" y="13916"/>
                  </a:lnTo>
                  <a:lnTo>
                    <a:pt x="321145" y="17633"/>
                  </a:lnTo>
                  <a:lnTo>
                    <a:pt x="325265" y="23396"/>
                  </a:lnTo>
                  <a:lnTo>
                    <a:pt x="326800" y="30063"/>
                  </a:lnTo>
                  <a:lnTo>
                    <a:pt x="325723" y="36820"/>
                  </a:lnTo>
                  <a:lnTo>
                    <a:pt x="322006" y="42855"/>
                  </a:lnTo>
                  <a:lnTo>
                    <a:pt x="174647" y="200750"/>
                  </a:lnTo>
                  <a:lnTo>
                    <a:pt x="172225" y="203346"/>
                  </a:lnTo>
                  <a:lnTo>
                    <a:pt x="172373" y="207414"/>
                  </a:lnTo>
                  <a:lnTo>
                    <a:pt x="174968" y="209830"/>
                  </a:lnTo>
                  <a:lnTo>
                    <a:pt x="177558" y="212253"/>
                  </a:lnTo>
                  <a:lnTo>
                    <a:pt x="181625" y="212111"/>
                  </a:lnTo>
                  <a:lnTo>
                    <a:pt x="184047" y="209515"/>
                  </a:lnTo>
                  <a:lnTo>
                    <a:pt x="331407" y="51620"/>
                  </a:lnTo>
                  <a:lnTo>
                    <a:pt x="336984" y="45682"/>
                  </a:lnTo>
                  <a:lnTo>
                    <a:pt x="339959" y="37759"/>
                  </a:lnTo>
                  <a:lnTo>
                    <a:pt x="339663" y="29617"/>
                  </a:lnTo>
                  <a:close/>
                </a:path>
              </a:pathLst>
            </a:custGeom>
            <a:ln w="1898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8" name="object 37">
              <a:extLst>
                <a:ext uri="{FF2B5EF4-FFF2-40B4-BE49-F238E27FC236}">
                  <a16:creationId xmlns:a16="http://schemas.microsoft.com/office/drawing/2014/main" id="{E2BE9FC7-2F2E-0FCC-7D44-BC2B53B5B40D}"/>
                </a:ext>
              </a:extLst>
            </p:cNvPr>
            <p:cNvPicPr/>
            <p:nvPr/>
          </p:nvPicPr>
          <p:blipFill>
            <a:blip r:embed="rId3" cstate="print"/>
            <a:stretch>
              <a:fillRect/>
            </a:stretch>
          </p:blipFill>
          <p:spPr>
            <a:xfrm>
              <a:off x="10775024" y="2383340"/>
              <a:ext cx="128212" cy="128224"/>
            </a:xfrm>
            <a:prstGeom prst="rect">
              <a:avLst/>
            </a:prstGeom>
          </p:spPr>
        </p:pic>
        <p:sp>
          <p:nvSpPr>
            <p:cNvPr id="59" name="object 38">
              <a:extLst>
                <a:ext uri="{FF2B5EF4-FFF2-40B4-BE49-F238E27FC236}">
                  <a16:creationId xmlns:a16="http://schemas.microsoft.com/office/drawing/2014/main" id="{78159E1F-B3A8-6810-2BD7-2A73BDA1328F}"/>
                </a:ext>
              </a:extLst>
            </p:cNvPr>
            <p:cNvSpPr/>
            <p:nvPr/>
          </p:nvSpPr>
          <p:spPr>
            <a:xfrm>
              <a:off x="5287517" y="1885943"/>
              <a:ext cx="1777364" cy="3575685"/>
            </a:xfrm>
            <a:custGeom>
              <a:avLst/>
              <a:gdLst/>
              <a:ahLst/>
              <a:cxnLst/>
              <a:rect l="l" t="t" r="r" b="b"/>
              <a:pathLst>
                <a:path w="1777365" h="3575685">
                  <a:moveTo>
                    <a:pt x="1480807" y="0"/>
                  </a:moveTo>
                  <a:lnTo>
                    <a:pt x="296176" y="0"/>
                  </a:lnTo>
                  <a:lnTo>
                    <a:pt x="248134" y="3876"/>
                  </a:lnTo>
                  <a:lnTo>
                    <a:pt x="202561" y="15099"/>
                  </a:lnTo>
                  <a:lnTo>
                    <a:pt x="160065" y="33058"/>
                  </a:lnTo>
                  <a:lnTo>
                    <a:pt x="121257" y="57144"/>
                  </a:lnTo>
                  <a:lnTo>
                    <a:pt x="86747" y="86747"/>
                  </a:lnTo>
                  <a:lnTo>
                    <a:pt x="57144" y="121257"/>
                  </a:lnTo>
                  <a:lnTo>
                    <a:pt x="33058" y="160065"/>
                  </a:lnTo>
                  <a:lnTo>
                    <a:pt x="15099" y="202561"/>
                  </a:lnTo>
                  <a:lnTo>
                    <a:pt x="3876" y="248134"/>
                  </a:lnTo>
                  <a:lnTo>
                    <a:pt x="0" y="296176"/>
                  </a:lnTo>
                  <a:lnTo>
                    <a:pt x="0" y="3279140"/>
                  </a:lnTo>
                  <a:lnTo>
                    <a:pt x="3876" y="3327181"/>
                  </a:lnTo>
                  <a:lnTo>
                    <a:pt x="15099" y="3372754"/>
                  </a:lnTo>
                  <a:lnTo>
                    <a:pt x="33058" y="3415248"/>
                  </a:lnTo>
                  <a:lnTo>
                    <a:pt x="57144" y="3454054"/>
                  </a:lnTo>
                  <a:lnTo>
                    <a:pt x="86747" y="3488563"/>
                  </a:lnTo>
                  <a:lnTo>
                    <a:pt x="121257" y="3518164"/>
                  </a:lnTo>
                  <a:lnTo>
                    <a:pt x="160065" y="3542248"/>
                  </a:lnTo>
                  <a:lnTo>
                    <a:pt x="202561" y="3560206"/>
                  </a:lnTo>
                  <a:lnTo>
                    <a:pt x="248134" y="3571427"/>
                  </a:lnTo>
                  <a:lnTo>
                    <a:pt x="296176" y="3575304"/>
                  </a:lnTo>
                  <a:lnTo>
                    <a:pt x="1480807" y="3575304"/>
                  </a:lnTo>
                  <a:lnTo>
                    <a:pt x="1528849" y="3571427"/>
                  </a:lnTo>
                  <a:lnTo>
                    <a:pt x="1574422" y="3560206"/>
                  </a:lnTo>
                  <a:lnTo>
                    <a:pt x="1616918" y="3542248"/>
                  </a:lnTo>
                  <a:lnTo>
                    <a:pt x="1655726" y="3518164"/>
                  </a:lnTo>
                  <a:lnTo>
                    <a:pt x="1690236" y="3488563"/>
                  </a:lnTo>
                  <a:lnTo>
                    <a:pt x="1719839" y="3454054"/>
                  </a:lnTo>
                  <a:lnTo>
                    <a:pt x="1743925" y="3415248"/>
                  </a:lnTo>
                  <a:lnTo>
                    <a:pt x="1761884" y="3372754"/>
                  </a:lnTo>
                  <a:lnTo>
                    <a:pt x="1773107" y="3327181"/>
                  </a:lnTo>
                  <a:lnTo>
                    <a:pt x="1776983" y="3279140"/>
                  </a:lnTo>
                  <a:lnTo>
                    <a:pt x="1776983" y="296176"/>
                  </a:lnTo>
                  <a:lnTo>
                    <a:pt x="1773107" y="248134"/>
                  </a:lnTo>
                  <a:lnTo>
                    <a:pt x="1761884" y="202561"/>
                  </a:lnTo>
                  <a:lnTo>
                    <a:pt x="1743925" y="160065"/>
                  </a:lnTo>
                  <a:lnTo>
                    <a:pt x="1719839" y="121257"/>
                  </a:lnTo>
                  <a:lnTo>
                    <a:pt x="1690236" y="86747"/>
                  </a:lnTo>
                  <a:lnTo>
                    <a:pt x="1655726" y="57144"/>
                  </a:lnTo>
                  <a:lnTo>
                    <a:pt x="1616918" y="33058"/>
                  </a:lnTo>
                  <a:lnTo>
                    <a:pt x="1574422" y="15099"/>
                  </a:lnTo>
                  <a:lnTo>
                    <a:pt x="1528849" y="3876"/>
                  </a:lnTo>
                  <a:lnTo>
                    <a:pt x="148080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0" name="object 39">
              <a:extLst>
                <a:ext uri="{FF2B5EF4-FFF2-40B4-BE49-F238E27FC236}">
                  <a16:creationId xmlns:a16="http://schemas.microsoft.com/office/drawing/2014/main" id="{ACEF03E4-CDD6-5248-3ACE-E6CF5612231B}"/>
                </a:ext>
              </a:extLst>
            </p:cNvPr>
            <p:cNvSpPr/>
            <p:nvPr/>
          </p:nvSpPr>
          <p:spPr>
            <a:xfrm>
              <a:off x="5287517" y="1885943"/>
              <a:ext cx="1777364" cy="3575685"/>
            </a:xfrm>
            <a:custGeom>
              <a:avLst/>
              <a:gdLst/>
              <a:ahLst/>
              <a:cxnLst/>
              <a:rect l="l" t="t" r="r" b="b"/>
              <a:pathLst>
                <a:path w="1777365" h="3575685">
                  <a:moveTo>
                    <a:pt x="0" y="296176"/>
                  </a:moveTo>
                  <a:lnTo>
                    <a:pt x="3876" y="248134"/>
                  </a:lnTo>
                  <a:lnTo>
                    <a:pt x="15099" y="202561"/>
                  </a:lnTo>
                  <a:lnTo>
                    <a:pt x="33058" y="160065"/>
                  </a:lnTo>
                  <a:lnTo>
                    <a:pt x="57144" y="121257"/>
                  </a:lnTo>
                  <a:lnTo>
                    <a:pt x="86747" y="86747"/>
                  </a:lnTo>
                  <a:lnTo>
                    <a:pt x="121257" y="57144"/>
                  </a:lnTo>
                  <a:lnTo>
                    <a:pt x="160065" y="33058"/>
                  </a:lnTo>
                  <a:lnTo>
                    <a:pt x="202561" y="15099"/>
                  </a:lnTo>
                  <a:lnTo>
                    <a:pt x="248134" y="3876"/>
                  </a:lnTo>
                  <a:lnTo>
                    <a:pt x="296176" y="0"/>
                  </a:lnTo>
                  <a:lnTo>
                    <a:pt x="1480807" y="0"/>
                  </a:lnTo>
                  <a:lnTo>
                    <a:pt x="1528849" y="3876"/>
                  </a:lnTo>
                  <a:lnTo>
                    <a:pt x="1574422" y="15099"/>
                  </a:lnTo>
                  <a:lnTo>
                    <a:pt x="1616918" y="33058"/>
                  </a:lnTo>
                  <a:lnTo>
                    <a:pt x="1655726" y="57144"/>
                  </a:lnTo>
                  <a:lnTo>
                    <a:pt x="1690236" y="86747"/>
                  </a:lnTo>
                  <a:lnTo>
                    <a:pt x="1719839" y="121257"/>
                  </a:lnTo>
                  <a:lnTo>
                    <a:pt x="1743925" y="160065"/>
                  </a:lnTo>
                  <a:lnTo>
                    <a:pt x="1761884" y="202561"/>
                  </a:lnTo>
                  <a:lnTo>
                    <a:pt x="1773107" y="248134"/>
                  </a:lnTo>
                  <a:lnTo>
                    <a:pt x="1776983" y="296176"/>
                  </a:lnTo>
                  <a:lnTo>
                    <a:pt x="1776983" y="3279140"/>
                  </a:lnTo>
                  <a:lnTo>
                    <a:pt x="1773107" y="3327181"/>
                  </a:lnTo>
                  <a:lnTo>
                    <a:pt x="1761884" y="3372754"/>
                  </a:lnTo>
                  <a:lnTo>
                    <a:pt x="1743925" y="3415248"/>
                  </a:lnTo>
                  <a:lnTo>
                    <a:pt x="1719839" y="3454054"/>
                  </a:lnTo>
                  <a:lnTo>
                    <a:pt x="1690236" y="3488563"/>
                  </a:lnTo>
                  <a:lnTo>
                    <a:pt x="1655726" y="3518164"/>
                  </a:lnTo>
                  <a:lnTo>
                    <a:pt x="1616918" y="3542248"/>
                  </a:lnTo>
                  <a:lnTo>
                    <a:pt x="1574422" y="3560206"/>
                  </a:lnTo>
                  <a:lnTo>
                    <a:pt x="1528849" y="3571427"/>
                  </a:lnTo>
                  <a:lnTo>
                    <a:pt x="1480807" y="3575304"/>
                  </a:lnTo>
                  <a:lnTo>
                    <a:pt x="296176" y="3575304"/>
                  </a:lnTo>
                  <a:lnTo>
                    <a:pt x="248134" y="3571427"/>
                  </a:lnTo>
                  <a:lnTo>
                    <a:pt x="202561" y="3560206"/>
                  </a:lnTo>
                  <a:lnTo>
                    <a:pt x="160065" y="3542248"/>
                  </a:lnTo>
                  <a:lnTo>
                    <a:pt x="121257" y="3518164"/>
                  </a:lnTo>
                  <a:lnTo>
                    <a:pt x="86747" y="3488563"/>
                  </a:lnTo>
                  <a:lnTo>
                    <a:pt x="57144" y="3454054"/>
                  </a:lnTo>
                  <a:lnTo>
                    <a:pt x="33058" y="3415248"/>
                  </a:lnTo>
                  <a:lnTo>
                    <a:pt x="15099" y="3372754"/>
                  </a:lnTo>
                  <a:lnTo>
                    <a:pt x="3876" y="3327181"/>
                  </a:lnTo>
                  <a:lnTo>
                    <a:pt x="0" y="3279140"/>
                  </a:lnTo>
                  <a:lnTo>
                    <a:pt x="0" y="296176"/>
                  </a:lnTo>
                  <a:close/>
                </a:path>
              </a:pathLst>
            </a:custGeom>
            <a:ln w="2857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61" name="object 15">
            <a:extLst>
              <a:ext uri="{FF2B5EF4-FFF2-40B4-BE49-F238E27FC236}">
                <a16:creationId xmlns:a16="http://schemas.microsoft.com/office/drawing/2014/main" id="{A65AFCAA-E9A1-D7B0-F317-3096C7C52BF3}"/>
              </a:ext>
            </a:extLst>
          </p:cNvPr>
          <p:cNvSpPr txBox="1"/>
          <p:nvPr/>
        </p:nvSpPr>
        <p:spPr>
          <a:xfrm>
            <a:off x="866912" y="3619711"/>
            <a:ext cx="962660" cy="182742"/>
          </a:xfrm>
          <a:prstGeom prst="rect">
            <a:avLst/>
          </a:prstGeom>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100" b="0" i="0" u="none" strike="noStrike" kern="1200" cap="none" spc="-55" normalizeH="0" baseline="0" noProof="0" dirty="0">
                <a:ln>
                  <a:noFill/>
                </a:ln>
                <a:solidFill>
                  <a:srgbClr val="000000"/>
                </a:solidFill>
                <a:effectLst/>
                <a:uLnTx/>
                <a:uFillTx/>
                <a:latin typeface="Arial Black"/>
                <a:ea typeface="+mn-ea"/>
                <a:cs typeface="Arial Black"/>
              </a:rPr>
              <a:t>Finance</a:t>
            </a:r>
            <a:endParaRPr kumimoji="0" sz="1100" b="0" i="0" u="none" strike="noStrike" kern="1200" cap="none" spc="0" normalizeH="0" baseline="0" noProof="0" dirty="0">
              <a:ln>
                <a:noFill/>
              </a:ln>
              <a:solidFill>
                <a:srgbClr val="000000"/>
              </a:solidFill>
              <a:effectLst/>
              <a:uLnTx/>
              <a:uFillTx/>
              <a:latin typeface="Arial Black"/>
              <a:ea typeface="+mn-ea"/>
              <a:cs typeface="Arial Black"/>
            </a:endParaRPr>
          </a:p>
        </p:txBody>
      </p:sp>
      <p:sp>
        <p:nvSpPr>
          <p:cNvPr id="62" name="object 15">
            <a:extLst>
              <a:ext uri="{FF2B5EF4-FFF2-40B4-BE49-F238E27FC236}">
                <a16:creationId xmlns:a16="http://schemas.microsoft.com/office/drawing/2014/main" id="{278BAC12-3956-A75D-6769-E6DBB9D6B15A}"/>
              </a:ext>
            </a:extLst>
          </p:cNvPr>
          <p:cNvSpPr txBox="1"/>
          <p:nvPr/>
        </p:nvSpPr>
        <p:spPr>
          <a:xfrm>
            <a:off x="3108998" y="3562826"/>
            <a:ext cx="962660" cy="182742"/>
          </a:xfrm>
          <a:prstGeom prst="rect">
            <a:avLst/>
          </a:prstGeom>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Black"/>
                <a:ea typeface="+mn-ea"/>
                <a:cs typeface="Arial Black"/>
              </a:rPr>
              <a:t>Payroll</a:t>
            </a:r>
            <a:endParaRPr kumimoji="0" sz="1100" b="0" i="0" u="none" strike="noStrike" kern="1200" cap="none" spc="0" normalizeH="0" baseline="0" noProof="0" dirty="0">
              <a:ln>
                <a:noFill/>
              </a:ln>
              <a:solidFill>
                <a:srgbClr val="000000"/>
              </a:solidFill>
              <a:effectLst/>
              <a:uLnTx/>
              <a:uFillTx/>
              <a:latin typeface="Arial Black"/>
              <a:ea typeface="+mn-ea"/>
              <a:cs typeface="Arial Black"/>
            </a:endParaRPr>
          </a:p>
        </p:txBody>
      </p:sp>
      <p:sp>
        <p:nvSpPr>
          <p:cNvPr id="63" name="object 15">
            <a:extLst>
              <a:ext uri="{FF2B5EF4-FFF2-40B4-BE49-F238E27FC236}">
                <a16:creationId xmlns:a16="http://schemas.microsoft.com/office/drawing/2014/main" id="{9EF21953-8697-0C30-C4E0-2144C59C0CDB}"/>
              </a:ext>
            </a:extLst>
          </p:cNvPr>
          <p:cNvSpPr txBox="1"/>
          <p:nvPr/>
        </p:nvSpPr>
        <p:spPr>
          <a:xfrm>
            <a:off x="5380835" y="3494102"/>
            <a:ext cx="1059947" cy="352019"/>
          </a:xfrm>
          <a:prstGeom prst="rect">
            <a:avLst/>
          </a:prstGeom>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100" b="0" i="0" u="none" strike="noStrike" kern="1200" cap="none" spc="-55" normalizeH="0" baseline="0" noProof="0" dirty="0">
                <a:ln>
                  <a:noFill/>
                </a:ln>
                <a:solidFill>
                  <a:srgbClr val="000000"/>
                </a:solidFill>
                <a:effectLst/>
                <a:uLnTx/>
                <a:uFillTx/>
                <a:latin typeface="Arial Black"/>
                <a:ea typeface="+mn-ea"/>
                <a:cs typeface="Arial Black"/>
              </a:rPr>
              <a:t>Human Capital Management</a:t>
            </a:r>
            <a:endParaRPr kumimoji="0" sz="1100" b="0" i="0" u="none" strike="noStrike" kern="1200" cap="none" spc="0" normalizeH="0" baseline="0" noProof="0" dirty="0">
              <a:ln>
                <a:noFill/>
              </a:ln>
              <a:solidFill>
                <a:srgbClr val="000000"/>
              </a:solidFill>
              <a:effectLst/>
              <a:uLnTx/>
              <a:uFillTx/>
              <a:latin typeface="Arial Black"/>
              <a:ea typeface="+mn-ea"/>
              <a:cs typeface="Arial Black"/>
            </a:endParaRPr>
          </a:p>
        </p:txBody>
      </p:sp>
      <p:sp>
        <p:nvSpPr>
          <p:cNvPr id="64" name="object 15">
            <a:extLst>
              <a:ext uri="{FF2B5EF4-FFF2-40B4-BE49-F238E27FC236}">
                <a16:creationId xmlns:a16="http://schemas.microsoft.com/office/drawing/2014/main" id="{777DEC6B-3096-07AD-9400-1F03EE622706}"/>
              </a:ext>
            </a:extLst>
          </p:cNvPr>
          <p:cNvSpPr txBox="1"/>
          <p:nvPr/>
        </p:nvSpPr>
        <p:spPr>
          <a:xfrm>
            <a:off x="7494059" y="3431486"/>
            <a:ext cx="1076302" cy="352019"/>
          </a:xfrm>
          <a:prstGeom prst="rect">
            <a:avLst/>
          </a:prstGeom>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100" b="0" i="0" u="none" strike="noStrike" kern="1200" cap="none" spc="-55" normalizeH="0" baseline="0" noProof="0" dirty="0">
                <a:ln>
                  <a:noFill/>
                </a:ln>
                <a:solidFill>
                  <a:srgbClr val="000000"/>
                </a:solidFill>
                <a:effectLst/>
                <a:uLnTx/>
                <a:uFillTx/>
                <a:latin typeface="Arial Black"/>
                <a:ea typeface="+mn-ea"/>
                <a:cs typeface="Arial Black"/>
              </a:rPr>
              <a:t>Grant Administration</a:t>
            </a:r>
            <a:endParaRPr kumimoji="0" sz="1100" b="0" i="0" u="none" strike="noStrike" kern="1200" cap="none" spc="0" normalizeH="0" baseline="0" noProof="0" dirty="0">
              <a:ln>
                <a:noFill/>
              </a:ln>
              <a:solidFill>
                <a:srgbClr val="000000"/>
              </a:solidFill>
              <a:effectLst/>
              <a:uLnTx/>
              <a:uFillTx/>
              <a:latin typeface="Arial Black"/>
              <a:ea typeface="+mn-ea"/>
              <a:cs typeface="Arial Black"/>
            </a:endParaRPr>
          </a:p>
        </p:txBody>
      </p:sp>
      <p:sp>
        <p:nvSpPr>
          <p:cNvPr id="65" name="object 10">
            <a:extLst>
              <a:ext uri="{FF2B5EF4-FFF2-40B4-BE49-F238E27FC236}">
                <a16:creationId xmlns:a16="http://schemas.microsoft.com/office/drawing/2014/main" id="{5B1597DE-5CE3-4A9D-6575-4EAC2B566571}"/>
              </a:ext>
            </a:extLst>
          </p:cNvPr>
          <p:cNvSpPr txBox="1"/>
          <p:nvPr/>
        </p:nvSpPr>
        <p:spPr>
          <a:xfrm>
            <a:off x="620618" y="4318301"/>
            <a:ext cx="1470660" cy="897682"/>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General Accounting</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Bank Reconciliation &amp; Cash Management</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Accounts Receivable</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Procurement</a:t>
            </a:r>
            <a:endParaRPr kumimoji="0" sz="1100" b="0" i="0" u="none" strike="noStrike" kern="1200" cap="none" spc="0" normalizeH="0" baseline="0" noProof="0" dirty="0">
              <a:ln>
                <a:noFill/>
              </a:ln>
              <a:solidFill>
                <a:srgbClr val="000000"/>
              </a:solidFill>
              <a:effectLst/>
              <a:uLnTx/>
              <a:uFillTx/>
              <a:latin typeface="Lucida Sans"/>
              <a:ea typeface="+mn-ea"/>
              <a:cs typeface="Lucida Sans"/>
            </a:endParaRPr>
          </a:p>
        </p:txBody>
      </p:sp>
      <p:sp>
        <p:nvSpPr>
          <p:cNvPr id="66" name="object 10">
            <a:extLst>
              <a:ext uri="{FF2B5EF4-FFF2-40B4-BE49-F238E27FC236}">
                <a16:creationId xmlns:a16="http://schemas.microsoft.com/office/drawing/2014/main" id="{1F7319BA-808D-BFB7-BCE5-FB2C172EE469}"/>
              </a:ext>
            </a:extLst>
          </p:cNvPr>
          <p:cNvSpPr txBox="1"/>
          <p:nvPr/>
        </p:nvSpPr>
        <p:spPr>
          <a:xfrm>
            <a:off x="2916098" y="4238323"/>
            <a:ext cx="1470660" cy="728405"/>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Earnings &amp; Deductions</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Processing</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Accounting</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Reporting</a:t>
            </a:r>
            <a:endParaRPr kumimoji="0" sz="1100" b="0" i="0" u="none" strike="noStrike" kern="1200" cap="none" spc="0" normalizeH="0" baseline="0" noProof="0" dirty="0">
              <a:ln>
                <a:noFill/>
              </a:ln>
              <a:solidFill>
                <a:srgbClr val="000000"/>
              </a:solidFill>
              <a:effectLst/>
              <a:uLnTx/>
              <a:uFillTx/>
              <a:latin typeface="Lucida Sans"/>
              <a:ea typeface="+mn-ea"/>
              <a:cs typeface="Lucida Sans"/>
            </a:endParaRPr>
          </a:p>
        </p:txBody>
      </p:sp>
      <p:sp>
        <p:nvSpPr>
          <p:cNvPr id="67" name="object 10">
            <a:extLst>
              <a:ext uri="{FF2B5EF4-FFF2-40B4-BE49-F238E27FC236}">
                <a16:creationId xmlns:a16="http://schemas.microsoft.com/office/drawing/2014/main" id="{9AB52EC7-1DD2-D992-3A96-A2D9379E790B}"/>
              </a:ext>
            </a:extLst>
          </p:cNvPr>
          <p:cNvSpPr txBox="1"/>
          <p:nvPr/>
        </p:nvSpPr>
        <p:spPr>
          <a:xfrm>
            <a:off x="5182436" y="4248275"/>
            <a:ext cx="1470660" cy="1274708"/>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Talent &amp; Performance</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Compensation</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Benefits</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Recruiting</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Learning</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Time Tracking</a:t>
            </a:r>
          </a:p>
          <a:p>
            <a:pPr marL="12700" marR="5080" lvl="0" indent="0" algn="ctr" defTabSz="914400" rtl="0" eaLnBrk="1" fontAlgn="auto" latinLnBrk="0" hangingPunct="1">
              <a:lnSpc>
                <a:spcPct val="100000"/>
              </a:lnSpc>
              <a:spcBef>
                <a:spcPts val="100"/>
              </a:spcBef>
              <a:spcAft>
                <a:spcPts val="0"/>
              </a:spcAft>
              <a:buClrTx/>
              <a:buSzTx/>
              <a:buFontTx/>
              <a:buNone/>
              <a:tabLst/>
              <a:defRPr/>
            </a:pPr>
            <a:endParaRPr kumimoji="0" sz="1100" b="0" i="0" u="none" strike="noStrike" kern="1200" cap="none" spc="0" normalizeH="0" baseline="0" noProof="0" dirty="0">
              <a:ln>
                <a:noFill/>
              </a:ln>
              <a:solidFill>
                <a:srgbClr val="000000"/>
              </a:solidFill>
              <a:effectLst/>
              <a:uLnTx/>
              <a:uFillTx/>
              <a:latin typeface="Lucida Sans"/>
              <a:ea typeface="+mn-ea"/>
              <a:cs typeface="Lucida Sans"/>
            </a:endParaRPr>
          </a:p>
        </p:txBody>
      </p:sp>
      <p:sp>
        <p:nvSpPr>
          <p:cNvPr id="68" name="object 10">
            <a:extLst>
              <a:ext uri="{FF2B5EF4-FFF2-40B4-BE49-F238E27FC236}">
                <a16:creationId xmlns:a16="http://schemas.microsoft.com/office/drawing/2014/main" id="{CA537BAB-C7D9-E02E-1A00-896E3AD443D2}"/>
              </a:ext>
            </a:extLst>
          </p:cNvPr>
          <p:cNvSpPr txBox="1"/>
          <p:nvPr/>
        </p:nvSpPr>
        <p:spPr>
          <a:xfrm>
            <a:off x="7352044" y="4238323"/>
            <a:ext cx="1470660" cy="1066959"/>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Post-Award Administration</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Monitoring</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Data Collection &amp; Reporting</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Closeout</a:t>
            </a:r>
            <a:endParaRPr kumimoji="0" sz="1100" b="0" i="0" u="none" strike="noStrike" kern="1200" cap="none" spc="0" normalizeH="0" baseline="0" noProof="0" dirty="0">
              <a:ln>
                <a:noFill/>
              </a:ln>
              <a:solidFill>
                <a:srgbClr val="000000"/>
              </a:solidFill>
              <a:effectLst/>
              <a:uLnTx/>
              <a:uFillTx/>
              <a:latin typeface="Lucida Sans"/>
              <a:ea typeface="+mn-ea"/>
              <a:cs typeface="Lucida Sans"/>
            </a:endParaRPr>
          </a:p>
        </p:txBody>
      </p:sp>
      <p:pic>
        <p:nvPicPr>
          <p:cNvPr id="69" name="Picture 68">
            <a:extLst>
              <a:ext uri="{FF2B5EF4-FFF2-40B4-BE49-F238E27FC236}">
                <a16:creationId xmlns:a16="http://schemas.microsoft.com/office/drawing/2014/main" id="{F3CE45EA-190D-A346-3908-FD0541A30D6B}"/>
              </a:ext>
            </a:extLst>
          </p:cNvPr>
          <p:cNvPicPr>
            <a:picLocks noChangeAspect="1"/>
          </p:cNvPicPr>
          <p:nvPr/>
        </p:nvPicPr>
        <p:blipFill>
          <a:blip r:embed="rId4"/>
          <a:stretch>
            <a:fillRect/>
          </a:stretch>
        </p:blipFill>
        <p:spPr>
          <a:xfrm>
            <a:off x="5480448" y="2671731"/>
            <a:ext cx="804742" cy="768163"/>
          </a:xfrm>
          <a:prstGeom prst="rect">
            <a:avLst/>
          </a:prstGeom>
        </p:spPr>
      </p:pic>
      <p:sp>
        <p:nvSpPr>
          <p:cNvPr id="70" name="object 34">
            <a:extLst>
              <a:ext uri="{FF2B5EF4-FFF2-40B4-BE49-F238E27FC236}">
                <a16:creationId xmlns:a16="http://schemas.microsoft.com/office/drawing/2014/main" id="{FE70C4C9-B39F-580C-C0A3-D6A0BEF973FC}"/>
              </a:ext>
            </a:extLst>
          </p:cNvPr>
          <p:cNvSpPr/>
          <p:nvPr/>
        </p:nvSpPr>
        <p:spPr>
          <a:xfrm>
            <a:off x="5733519" y="2792399"/>
            <a:ext cx="450215" cy="308610"/>
          </a:xfrm>
          <a:custGeom>
            <a:avLst/>
            <a:gdLst/>
            <a:ahLst/>
            <a:cxnLst/>
            <a:rect l="l" t="t" r="r" b="b"/>
            <a:pathLst>
              <a:path w="450215" h="308610">
                <a:moveTo>
                  <a:pt x="417648" y="0"/>
                </a:moveTo>
                <a:lnTo>
                  <a:pt x="32126" y="0"/>
                </a:lnTo>
                <a:lnTo>
                  <a:pt x="19628" y="2534"/>
                </a:lnTo>
                <a:lnTo>
                  <a:pt x="9420" y="9421"/>
                </a:lnTo>
                <a:lnTo>
                  <a:pt x="2534" y="19630"/>
                </a:lnTo>
                <a:lnTo>
                  <a:pt x="0" y="32130"/>
                </a:lnTo>
                <a:lnTo>
                  <a:pt x="0" y="124106"/>
                </a:lnTo>
                <a:lnTo>
                  <a:pt x="4215" y="123078"/>
                </a:lnTo>
                <a:lnTo>
                  <a:pt x="8520" y="122461"/>
                </a:lnTo>
                <a:lnTo>
                  <a:pt x="12850" y="122256"/>
                </a:lnTo>
                <a:lnTo>
                  <a:pt x="12850" y="32130"/>
                </a:lnTo>
                <a:lnTo>
                  <a:pt x="14365" y="24626"/>
                </a:lnTo>
                <a:lnTo>
                  <a:pt x="18496" y="18498"/>
                </a:lnTo>
                <a:lnTo>
                  <a:pt x="24623" y="14366"/>
                </a:lnTo>
                <a:lnTo>
                  <a:pt x="32126" y="12852"/>
                </a:lnTo>
                <a:lnTo>
                  <a:pt x="417648" y="12852"/>
                </a:lnTo>
                <a:lnTo>
                  <a:pt x="425151" y="14366"/>
                </a:lnTo>
                <a:lnTo>
                  <a:pt x="431278" y="18498"/>
                </a:lnTo>
                <a:lnTo>
                  <a:pt x="435409" y="24626"/>
                </a:lnTo>
                <a:lnTo>
                  <a:pt x="436924" y="32130"/>
                </a:lnTo>
                <a:lnTo>
                  <a:pt x="436924" y="276321"/>
                </a:lnTo>
                <a:lnTo>
                  <a:pt x="435409" y="283825"/>
                </a:lnTo>
                <a:lnTo>
                  <a:pt x="431278" y="289953"/>
                </a:lnTo>
                <a:lnTo>
                  <a:pt x="425151" y="294084"/>
                </a:lnTo>
                <a:lnTo>
                  <a:pt x="417648" y="295599"/>
                </a:lnTo>
                <a:lnTo>
                  <a:pt x="169224" y="295599"/>
                </a:lnTo>
                <a:lnTo>
                  <a:pt x="157234" y="308451"/>
                </a:lnTo>
                <a:lnTo>
                  <a:pt x="417648" y="308451"/>
                </a:lnTo>
                <a:lnTo>
                  <a:pt x="430146" y="305917"/>
                </a:lnTo>
                <a:lnTo>
                  <a:pt x="440354" y="299030"/>
                </a:lnTo>
                <a:lnTo>
                  <a:pt x="447240" y="288821"/>
                </a:lnTo>
                <a:lnTo>
                  <a:pt x="449775" y="276321"/>
                </a:lnTo>
                <a:lnTo>
                  <a:pt x="449775" y="32130"/>
                </a:lnTo>
                <a:lnTo>
                  <a:pt x="447240" y="19630"/>
                </a:lnTo>
                <a:lnTo>
                  <a:pt x="440354" y="9421"/>
                </a:lnTo>
                <a:lnTo>
                  <a:pt x="430146" y="2534"/>
                </a:lnTo>
                <a:lnTo>
                  <a:pt x="417648" y="0"/>
                </a:lnTo>
                <a:close/>
              </a:path>
            </a:pathLst>
          </a:custGeom>
          <a:ln w="18981">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object 36">
            <a:extLst>
              <a:ext uri="{FF2B5EF4-FFF2-40B4-BE49-F238E27FC236}">
                <a16:creationId xmlns:a16="http://schemas.microsoft.com/office/drawing/2014/main" id="{CA97FD9A-8D28-F647-220B-58C17B6174B1}"/>
              </a:ext>
            </a:extLst>
          </p:cNvPr>
          <p:cNvSpPr/>
          <p:nvPr/>
        </p:nvSpPr>
        <p:spPr>
          <a:xfrm>
            <a:off x="5573047" y="3041346"/>
            <a:ext cx="340360" cy="212725"/>
          </a:xfrm>
          <a:custGeom>
            <a:avLst/>
            <a:gdLst/>
            <a:ahLst/>
            <a:cxnLst/>
            <a:rect l="l" t="t" r="r" b="b"/>
            <a:pathLst>
              <a:path w="340359" h="212725">
                <a:moveTo>
                  <a:pt x="339663" y="29617"/>
                </a:moveTo>
                <a:lnTo>
                  <a:pt x="336841" y="17758"/>
                </a:lnTo>
                <a:lnTo>
                  <a:pt x="329930" y="8235"/>
                </a:lnTo>
                <a:lnTo>
                  <a:pt x="319953" y="1998"/>
                </a:lnTo>
                <a:lnTo>
                  <a:pt x="307928" y="0"/>
                </a:lnTo>
                <a:lnTo>
                  <a:pt x="299787" y="276"/>
                </a:lnTo>
                <a:lnTo>
                  <a:pt x="292096" y="3784"/>
                </a:lnTo>
                <a:lnTo>
                  <a:pt x="286538" y="9741"/>
                </a:lnTo>
                <a:lnTo>
                  <a:pt x="196448" y="106775"/>
                </a:lnTo>
                <a:lnTo>
                  <a:pt x="179369" y="99527"/>
                </a:lnTo>
                <a:lnTo>
                  <a:pt x="161646" y="94234"/>
                </a:lnTo>
                <a:lnTo>
                  <a:pt x="143448" y="90935"/>
                </a:lnTo>
                <a:lnTo>
                  <a:pt x="124941" y="89669"/>
                </a:lnTo>
                <a:lnTo>
                  <a:pt x="124767" y="89669"/>
                </a:lnTo>
                <a:lnTo>
                  <a:pt x="124613" y="89566"/>
                </a:lnTo>
                <a:lnTo>
                  <a:pt x="124433" y="89566"/>
                </a:lnTo>
                <a:lnTo>
                  <a:pt x="123951" y="89566"/>
                </a:lnTo>
                <a:lnTo>
                  <a:pt x="123482" y="89611"/>
                </a:lnTo>
                <a:lnTo>
                  <a:pt x="123000" y="89618"/>
                </a:lnTo>
                <a:lnTo>
                  <a:pt x="122403" y="89618"/>
                </a:lnTo>
                <a:lnTo>
                  <a:pt x="121818" y="89566"/>
                </a:lnTo>
                <a:lnTo>
                  <a:pt x="121220" y="89566"/>
                </a:lnTo>
                <a:lnTo>
                  <a:pt x="121002" y="89598"/>
                </a:lnTo>
                <a:lnTo>
                  <a:pt x="120790" y="89643"/>
                </a:lnTo>
                <a:lnTo>
                  <a:pt x="120578" y="89701"/>
                </a:lnTo>
                <a:lnTo>
                  <a:pt x="98112" y="91497"/>
                </a:lnTo>
                <a:lnTo>
                  <a:pt x="55170" y="104118"/>
                </a:lnTo>
                <a:lnTo>
                  <a:pt x="23230" y="126184"/>
                </a:lnTo>
                <a:lnTo>
                  <a:pt x="918" y="197151"/>
                </a:lnTo>
                <a:lnTo>
                  <a:pt x="0" y="200577"/>
                </a:lnTo>
                <a:lnTo>
                  <a:pt x="2023" y="204098"/>
                </a:lnTo>
                <a:lnTo>
                  <a:pt x="5448" y="205023"/>
                </a:lnTo>
                <a:lnTo>
                  <a:pt x="5994" y="205171"/>
                </a:lnTo>
                <a:lnTo>
                  <a:pt x="6560" y="205248"/>
                </a:lnTo>
                <a:lnTo>
                  <a:pt x="7132" y="205248"/>
                </a:lnTo>
                <a:lnTo>
                  <a:pt x="10036" y="205248"/>
                </a:lnTo>
                <a:lnTo>
                  <a:pt x="12574" y="203295"/>
                </a:lnTo>
                <a:lnTo>
                  <a:pt x="13332" y="200493"/>
                </a:lnTo>
                <a:lnTo>
                  <a:pt x="28419" y="144535"/>
                </a:lnTo>
                <a:lnTo>
                  <a:pt x="30546" y="136714"/>
                </a:lnTo>
                <a:lnTo>
                  <a:pt x="80982" y="108334"/>
                </a:lnTo>
                <a:lnTo>
                  <a:pt x="122929" y="102502"/>
                </a:lnTo>
                <a:lnTo>
                  <a:pt x="141598" y="103658"/>
                </a:lnTo>
                <a:lnTo>
                  <a:pt x="159920" y="107065"/>
                </a:lnTo>
                <a:lnTo>
                  <a:pt x="177693" y="112671"/>
                </a:lnTo>
                <a:lnTo>
                  <a:pt x="194714" y="120424"/>
                </a:lnTo>
                <a:lnTo>
                  <a:pt x="197297" y="121831"/>
                </a:lnTo>
                <a:lnTo>
                  <a:pt x="200503" y="121298"/>
                </a:lnTo>
                <a:lnTo>
                  <a:pt x="202501" y="119139"/>
                </a:lnTo>
                <a:lnTo>
                  <a:pt x="295919" y="18494"/>
                </a:lnTo>
                <a:lnTo>
                  <a:pt x="301685" y="14374"/>
                </a:lnTo>
                <a:lnTo>
                  <a:pt x="308352" y="12839"/>
                </a:lnTo>
                <a:lnTo>
                  <a:pt x="315108" y="13916"/>
                </a:lnTo>
                <a:lnTo>
                  <a:pt x="321145" y="17633"/>
                </a:lnTo>
                <a:lnTo>
                  <a:pt x="325265" y="23396"/>
                </a:lnTo>
                <a:lnTo>
                  <a:pt x="326800" y="30063"/>
                </a:lnTo>
                <a:lnTo>
                  <a:pt x="325723" y="36820"/>
                </a:lnTo>
                <a:lnTo>
                  <a:pt x="322006" y="42855"/>
                </a:lnTo>
                <a:lnTo>
                  <a:pt x="174647" y="200750"/>
                </a:lnTo>
                <a:lnTo>
                  <a:pt x="172225" y="203346"/>
                </a:lnTo>
                <a:lnTo>
                  <a:pt x="172373" y="207414"/>
                </a:lnTo>
                <a:lnTo>
                  <a:pt x="174968" y="209830"/>
                </a:lnTo>
                <a:lnTo>
                  <a:pt x="177558" y="212253"/>
                </a:lnTo>
                <a:lnTo>
                  <a:pt x="181625" y="212111"/>
                </a:lnTo>
                <a:lnTo>
                  <a:pt x="184047" y="209515"/>
                </a:lnTo>
                <a:lnTo>
                  <a:pt x="331407" y="51620"/>
                </a:lnTo>
                <a:lnTo>
                  <a:pt x="336984" y="45682"/>
                </a:lnTo>
                <a:lnTo>
                  <a:pt x="339959" y="37759"/>
                </a:lnTo>
                <a:lnTo>
                  <a:pt x="339663" y="29617"/>
                </a:lnTo>
                <a:close/>
              </a:path>
            </a:pathLst>
          </a:custGeom>
          <a:ln w="1898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2" name="object 37">
            <a:extLst>
              <a:ext uri="{FF2B5EF4-FFF2-40B4-BE49-F238E27FC236}">
                <a16:creationId xmlns:a16="http://schemas.microsoft.com/office/drawing/2014/main" id="{1EFC6F96-B4AE-0C8F-421B-D16AD5494E3C}"/>
              </a:ext>
            </a:extLst>
          </p:cNvPr>
          <p:cNvPicPr/>
          <p:nvPr/>
        </p:nvPicPr>
        <p:blipFill>
          <a:blip r:embed="rId3" cstate="print"/>
          <a:stretch>
            <a:fillRect/>
          </a:stretch>
        </p:blipFill>
        <p:spPr>
          <a:xfrm>
            <a:off x="5667380" y="2980594"/>
            <a:ext cx="128212" cy="128224"/>
          </a:xfrm>
          <a:prstGeom prst="rect">
            <a:avLst/>
          </a:prstGeom>
        </p:spPr>
      </p:pic>
      <p:pic>
        <p:nvPicPr>
          <p:cNvPr id="73" name="Picture 72">
            <a:extLst>
              <a:ext uri="{FF2B5EF4-FFF2-40B4-BE49-F238E27FC236}">
                <a16:creationId xmlns:a16="http://schemas.microsoft.com/office/drawing/2014/main" id="{5DD37594-5EAB-6E01-F4CF-423328257DE3}"/>
              </a:ext>
            </a:extLst>
          </p:cNvPr>
          <p:cNvPicPr>
            <a:picLocks noChangeAspect="1"/>
          </p:cNvPicPr>
          <p:nvPr/>
        </p:nvPicPr>
        <p:blipFill>
          <a:blip r:embed="rId5"/>
          <a:stretch>
            <a:fillRect/>
          </a:stretch>
        </p:blipFill>
        <p:spPr>
          <a:xfrm>
            <a:off x="999360" y="2639721"/>
            <a:ext cx="762066" cy="768163"/>
          </a:xfrm>
          <a:prstGeom prst="rect">
            <a:avLst/>
          </a:prstGeom>
        </p:spPr>
      </p:pic>
      <p:pic>
        <p:nvPicPr>
          <p:cNvPr id="74" name="Picture 73">
            <a:extLst>
              <a:ext uri="{FF2B5EF4-FFF2-40B4-BE49-F238E27FC236}">
                <a16:creationId xmlns:a16="http://schemas.microsoft.com/office/drawing/2014/main" id="{E860A075-4F7C-DD6D-3B54-E3B498897822}"/>
              </a:ext>
            </a:extLst>
          </p:cNvPr>
          <p:cNvPicPr>
            <a:picLocks noChangeAspect="1"/>
          </p:cNvPicPr>
          <p:nvPr/>
        </p:nvPicPr>
        <p:blipFill>
          <a:blip r:embed="rId6"/>
          <a:stretch>
            <a:fillRect/>
          </a:stretch>
        </p:blipFill>
        <p:spPr>
          <a:xfrm>
            <a:off x="7650615" y="2599238"/>
            <a:ext cx="768163" cy="774259"/>
          </a:xfrm>
          <a:prstGeom prst="rect">
            <a:avLst/>
          </a:prstGeom>
        </p:spPr>
      </p:pic>
      <p:pic>
        <p:nvPicPr>
          <p:cNvPr id="75" name="Picture 74">
            <a:extLst>
              <a:ext uri="{FF2B5EF4-FFF2-40B4-BE49-F238E27FC236}">
                <a16:creationId xmlns:a16="http://schemas.microsoft.com/office/drawing/2014/main" id="{D7BB1A34-EAED-024F-7038-2D4D30758067}"/>
              </a:ext>
            </a:extLst>
          </p:cNvPr>
          <p:cNvPicPr>
            <a:picLocks noChangeAspect="1"/>
          </p:cNvPicPr>
          <p:nvPr/>
        </p:nvPicPr>
        <p:blipFill>
          <a:blip r:embed="rId7"/>
          <a:stretch>
            <a:fillRect/>
          </a:stretch>
        </p:blipFill>
        <p:spPr>
          <a:xfrm>
            <a:off x="3184022" y="2693879"/>
            <a:ext cx="768163" cy="768163"/>
          </a:xfrm>
          <a:prstGeom prst="rect">
            <a:avLst/>
          </a:prstGeom>
        </p:spPr>
      </p:pic>
      <p:sp>
        <p:nvSpPr>
          <p:cNvPr id="8" name="object 38">
            <a:extLst>
              <a:ext uri="{FF2B5EF4-FFF2-40B4-BE49-F238E27FC236}">
                <a16:creationId xmlns:a16="http://schemas.microsoft.com/office/drawing/2014/main" id="{649C0441-3233-4DD7-A8E4-6C673F232A78}"/>
              </a:ext>
            </a:extLst>
          </p:cNvPr>
          <p:cNvSpPr/>
          <p:nvPr/>
        </p:nvSpPr>
        <p:spPr>
          <a:xfrm>
            <a:off x="9490387" y="2511441"/>
            <a:ext cx="1777364" cy="3575685"/>
          </a:xfrm>
          <a:custGeom>
            <a:avLst/>
            <a:gdLst/>
            <a:ahLst/>
            <a:cxnLst/>
            <a:rect l="l" t="t" r="r" b="b"/>
            <a:pathLst>
              <a:path w="1777365" h="3575685">
                <a:moveTo>
                  <a:pt x="1480807" y="0"/>
                </a:moveTo>
                <a:lnTo>
                  <a:pt x="296176" y="0"/>
                </a:lnTo>
                <a:lnTo>
                  <a:pt x="248134" y="3876"/>
                </a:lnTo>
                <a:lnTo>
                  <a:pt x="202561" y="15099"/>
                </a:lnTo>
                <a:lnTo>
                  <a:pt x="160065" y="33058"/>
                </a:lnTo>
                <a:lnTo>
                  <a:pt x="121257" y="57144"/>
                </a:lnTo>
                <a:lnTo>
                  <a:pt x="86747" y="86747"/>
                </a:lnTo>
                <a:lnTo>
                  <a:pt x="57144" y="121257"/>
                </a:lnTo>
                <a:lnTo>
                  <a:pt x="33058" y="160065"/>
                </a:lnTo>
                <a:lnTo>
                  <a:pt x="15099" y="202561"/>
                </a:lnTo>
                <a:lnTo>
                  <a:pt x="3876" y="248134"/>
                </a:lnTo>
                <a:lnTo>
                  <a:pt x="0" y="296176"/>
                </a:lnTo>
                <a:lnTo>
                  <a:pt x="0" y="3279140"/>
                </a:lnTo>
                <a:lnTo>
                  <a:pt x="3876" y="3327181"/>
                </a:lnTo>
                <a:lnTo>
                  <a:pt x="15099" y="3372754"/>
                </a:lnTo>
                <a:lnTo>
                  <a:pt x="33058" y="3415248"/>
                </a:lnTo>
                <a:lnTo>
                  <a:pt x="57144" y="3454054"/>
                </a:lnTo>
                <a:lnTo>
                  <a:pt x="86747" y="3488563"/>
                </a:lnTo>
                <a:lnTo>
                  <a:pt x="121257" y="3518164"/>
                </a:lnTo>
                <a:lnTo>
                  <a:pt x="160065" y="3542248"/>
                </a:lnTo>
                <a:lnTo>
                  <a:pt x="202561" y="3560206"/>
                </a:lnTo>
                <a:lnTo>
                  <a:pt x="248134" y="3571427"/>
                </a:lnTo>
                <a:lnTo>
                  <a:pt x="296176" y="3575304"/>
                </a:lnTo>
                <a:lnTo>
                  <a:pt x="1480807" y="3575304"/>
                </a:lnTo>
                <a:lnTo>
                  <a:pt x="1528849" y="3571427"/>
                </a:lnTo>
                <a:lnTo>
                  <a:pt x="1574422" y="3560206"/>
                </a:lnTo>
                <a:lnTo>
                  <a:pt x="1616918" y="3542248"/>
                </a:lnTo>
                <a:lnTo>
                  <a:pt x="1655726" y="3518164"/>
                </a:lnTo>
                <a:lnTo>
                  <a:pt x="1690236" y="3488563"/>
                </a:lnTo>
                <a:lnTo>
                  <a:pt x="1719839" y="3454054"/>
                </a:lnTo>
                <a:lnTo>
                  <a:pt x="1743925" y="3415248"/>
                </a:lnTo>
                <a:lnTo>
                  <a:pt x="1761884" y="3372754"/>
                </a:lnTo>
                <a:lnTo>
                  <a:pt x="1773107" y="3327181"/>
                </a:lnTo>
                <a:lnTo>
                  <a:pt x="1776983" y="3279140"/>
                </a:lnTo>
                <a:lnTo>
                  <a:pt x="1776983" y="296176"/>
                </a:lnTo>
                <a:lnTo>
                  <a:pt x="1773107" y="248134"/>
                </a:lnTo>
                <a:lnTo>
                  <a:pt x="1761884" y="202561"/>
                </a:lnTo>
                <a:lnTo>
                  <a:pt x="1743925" y="160065"/>
                </a:lnTo>
                <a:lnTo>
                  <a:pt x="1719839" y="121257"/>
                </a:lnTo>
                <a:lnTo>
                  <a:pt x="1690236" y="86747"/>
                </a:lnTo>
                <a:lnTo>
                  <a:pt x="1655726" y="57144"/>
                </a:lnTo>
                <a:lnTo>
                  <a:pt x="1616918" y="33058"/>
                </a:lnTo>
                <a:lnTo>
                  <a:pt x="1574422" y="15099"/>
                </a:lnTo>
                <a:lnTo>
                  <a:pt x="1528849" y="3876"/>
                </a:lnTo>
                <a:lnTo>
                  <a:pt x="1480807" y="0"/>
                </a:lnTo>
                <a:close/>
              </a:path>
            </a:pathLst>
          </a:custGeom>
          <a:solidFill>
            <a:srgbClr val="FFFFFF"/>
          </a:solidFill>
          <a:ln w="28575">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object 15">
            <a:extLst>
              <a:ext uri="{FF2B5EF4-FFF2-40B4-BE49-F238E27FC236}">
                <a16:creationId xmlns:a16="http://schemas.microsoft.com/office/drawing/2014/main" id="{0F56C985-3F9C-AFAD-39B1-678C20CA61D3}"/>
              </a:ext>
            </a:extLst>
          </p:cNvPr>
          <p:cNvSpPr txBox="1"/>
          <p:nvPr/>
        </p:nvSpPr>
        <p:spPr>
          <a:xfrm>
            <a:off x="9892650" y="3509134"/>
            <a:ext cx="1076302" cy="352019"/>
          </a:xfrm>
          <a:prstGeom prst="rect">
            <a:avLst/>
          </a:prstGeom>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1100" b="0" i="0" u="none" strike="noStrike" kern="1200" cap="none" spc="-55" normalizeH="0" baseline="0" noProof="0" dirty="0">
                <a:ln>
                  <a:noFill/>
                </a:ln>
                <a:solidFill>
                  <a:srgbClr val="000000"/>
                </a:solidFill>
                <a:effectLst/>
                <a:uLnTx/>
                <a:uFillTx/>
                <a:latin typeface="Arial Black"/>
                <a:ea typeface="+mn-ea"/>
                <a:cs typeface="Arial Black"/>
              </a:rPr>
              <a:t>Data &amp; Reporting</a:t>
            </a:r>
            <a:endParaRPr kumimoji="0" sz="1100" b="0" i="0" u="none" strike="noStrike" kern="1200" cap="none" spc="0" normalizeH="0" baseline="0" noProof="0" dirty="0">
              <a:ln>
                <a:noFill/>
              </a:ln>
              <a:solidFill>
                <a:srgbClr val="000000"/>
              </a:solidFill>
              <a:effectLst/>
              <a:uLnTx/>
              <a:uFillTx/>
              <a:latin typeface="Arial Black"/>
              <a:ea typeface="+mn-ea"/>
              <a:cs typeface="Arial Black"/>
            </a:endParaRPr>
          </a:p>
        </p:txBody>
      </p:sp>
      <p:sp>
        <p:nvSpPr>
          <p:cNvPr id="29" name="object 10">
            <a:extLst>
              <a:ext uri="{FF2B5EF4-FFF2-40B4-BE49-F238E27FC236}">
                <a16:creationId xmlns:a16="http://schemas.microsoft.com/office/drawing/2014/main" id="{3C892385-6260-AB8F-2C72-4DD022A45FDA}"/>
              </a:ext>
            </a:extLst>
          </p:cNvPr>
          <p:cNvSpPr txBox="1"/>
          <p:nvPr/>
        </p:nvSpPr>
        <p:spPr>
          <a:xfrm>
            <a:off x="9695471" y="4122890"/>
            <a:ext cx="1470660" cy="728405"/>
          </a:xfrm>
          <a:prstGeom prst="rect">
            <a:avLst/>
          </a:prstGeom>
        </p:spPr>
        <p:txBody>
          <a:bodyPr vert="horz" wrap="square" lIns="0" tIns="12700" rIns="0" bIns="0" rtlCol="0">
            <a:spAutoFit/>
          </a:bodyPr>
          <a:lstStyle/>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Chart of Accounts</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Data Governance</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Report Delivery</a:t>
            </a:r>
          </a:p>
          <a:p>
            <a:pPr marL="12700" marR="5080" lvl="0" indent="0" algn="ctr" defTabSz="914400" rtl="0" eaLnBrk="1" fontAlgn="auto" latinLnBrk="0" hangingPunct="1">
              <a:lnSpc>
                <a:spcPct val="100000"/>
              </a:lnSpc>
              <a:spcBef>
                <a:spcPts val="100"/>
              </a:spcBef>
              <a:spcAft>
                <a:spcPts val="0"/>
              </a:spcAft>
              <a:buClrTx/>
              <a:buSzTx/>
              <a:buFontTx/>
              <a:buNone/>
              <a:tabLst/>
              <a:defRPr/>
            </a:pPr>
            <a:r>
              <a:rPr kumimoji="0" lang="en-US" sz="1100" b="0" i="0" u="none" strike="noStrike" kern="1200" cap="none" spc="-35" normalizeH="0" baseline="0" noProof="0" dirty="0">
                <a:ln>
                  <a:noFill/>
                </a:ln>
                <a:solidFill>
                  <a:srgbClr val="000000"/>
                </a:solidFill>
                <a:effectLst/>
                <a:uLnTx/>
                <a:uFillTx/>
                <a:latin typeface="Lucida Sans"/>
                <a:ea typeface="+mn-ea"/>
                <a:cs typeface="Lucida Sans"/>
              </a:rPr>
              <a:t>Reporting &amp; Analysis</a:t>
            </a:r>
            <a:endParaRPr kumimoji="0" sz="1100" b="0" i="0" u="none" strike="noStrike" kern="1200" cap="none" spc="0" normalizeH="0" baseline="0" noProof="0" dirty="0">
              <a:ln>
                <a:noFill/>
              </a:ln>
              <a:solidFill>
                <a:srgbClr val="000000"/>
              </a:solidFill>
              <a:effectLst/>
              <a:uLnTx/>
              <a:uFillTx/>
              <a:latin typeface="Lucida Sans"/>
              <a:ea typeface="+mn-ea"/>
              <a:cs typeface="Lucida Sans"/>
            </a:endParaRPr>
          </a:p>
        </p:txBody>
      </p:sp>
      <p:sp>
        <p:nvSpPr>
          <p:cNvPr id="30" name="Freeform 89">
            <a:extLst>
              <a:ext uri="{FF2B5EF4-FFF2-40B4-BE49-F238E27FC236}">
                <a16:creationId xmlns:a16="http://schemas.microsoft.com/office/drawing/2014/main" id="{B3D95C16-D447-4A56-C998-4EB038A636E6}"/>
              </a:ext>
            </a:extLst>
          </p:cNvPr>
          <p:cNvSpPr>
            <a:spLocks noEditPoints="1"/>
          </p:cNvSpPr>
          <p:nvPr/>
        </p:nvSpPr>
        <p:spPr bwMode="auto">
          <a:xfrm>
            <a:off x="10063929" y="2712912"/>
            <a:ext cx="685800" cy="685800"/>
          </a:xfrm>
          <a:custGeom>
            <a:avLst/>
            <a:gdLst>
              <a:gd name="T0" fmla="*/ 312 w 658"/>
              <a:gd name="T1" fmla="*/ 657 h 659"/>
              <a:gd name="T2" fmla="*/ 262 w 658"/>
              <a:gd name="T3" fmla="*/ 652 h 659"/>
              <a:gd name="T4" fmla="*/ 202 w 658"/>
              <a:gd name="T5" fmla="*/ 632 h 659"/>
              <a:gd name="T6" fmla="*/ 120 w 658"/>
              <a:gd name="T7" fmla="*/ 583 h 659"/>
              <a:gd name="T8" fmla="*/ 57 w 658"/>
              <a:gd name="T9" fmla="*/ 514 h 659"/>
              <a:gd name="T10" fmla="*/ 15 w 658"/>
              <a:gd name="T11" fmla="*/ 428 h 659"/>
              <a:gd name="T12" fmla="*/ 4 w 658"/>
              <a:gd name="T13" fmla="*/ 379 h 659"/>
              <a:gd name="T14" fmla="*/ 0 w 658"/>
              <a:gd name="T15" fmla="*/ 330 h 659"/>
              <a:gd name="T16" fmla="*/ 2 w 658"/>
              <a:gd name="T17" fmla="*/ 296 h 659"/>
              <a:gd name="T18" fmla="*/ 11 w 658"/>
              <a:gd name="T19" fmla="*/ 248 h 659"/>
              <a:gd name="T20" fmla="*/ 41 w 658"/>
              <a:gd name="T21" fmla="*/ 172 h 659"/>
              <a:gd name="T22" fmla="*/ 97 w 658"/>
              <a:gd name="T23" fmla="*/ 97 h 659"/>
              <a:gd name="T24" fmla="*/ 172 w 658"/>
              <a:gd name="T25" fmla="*/ 41 h 659"/>
              <a:gd name="T26" fmla="*/ 247 w 658"/>
              <a:gd name="T27" fmla="*/ 11 h 659"/>
              <a:gd name="T28" fmla="*/ 296 w 658"/>
              <a:gd name="T29" fmla="*/ 2 h 659"/>
              <a:gd name="T30" fmla="*/ 329 w 658"/>
              <a:gd name="T31" fmla="*/ 0 h 659"/>
              <a:gd name="T32" fmla="*/ 379 w 658"/>
              <a:gd name="T33" fmla="*/ 4 h 659"/>
              <a:gd name="T34" fmla="*/ 426 w 658"/>
              <a:gd name="T35" fmla="*/ 15 h 659"/>
              <a:gd name="T36" fmla="*/ 513 w 658"/>
              <a:gd name="T37" fmla="*/ 57 h 659"/>
              <a:gd name="T38" fmla="*/ 583 w 658"/>
              <a:gd name="T39" fmla="*/ 120 h 659"/>
              <a:gd name="T40" fmla="*/ 632 w 658"/>
              <a:gd name="T41" fmla="*/ 202 h 659"/>
              <a:gd name="T42" fmla="*/ 652 w 658"/>
              <a:gd name="T43" fmla="*/ 264 h 659"/>
              <a:gd name="T44" fmla="*/ 657 w 658"/>
              <a:gd name="T45" fmla="*/ 312 h 659"/>
              <a:gd name="T46" fmla="*/ 657 w 658"/>
              <a:gd name="T47" fmla="*/ 347 h 659"/>
              <a:gd name="T48" fmla="*/ 652 w 658"/>
              <a:gd name="T49" fmla="*/ 395 h 659"/>
              <a:gd name="T50" fmla="*/ 632 w 658"/>
              <a:gd name="T51" fmla="*/ 457 h 659"/>
              <a:gd name="T52" fmla="*/ 583 w 658"/>
              <a:gd name="T53" fmla="*/ 539 h 659"/>
              <a:gd name="T54" fmla="*/ 513 w 658"/>
              <a:gd name="T55" fmla="*/ 602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7 w 658"/>
              <a:gd name="T67" fmla="*/ 88 h 659"/>
              <a:gd name="T68" fmla="*/ 105 w 658"/>
              <a:gd name="T69" fmla="*/ 144 h 659"/>
              <a:gd name="T70" fmla="*/ 61 w 658"/>
              <a:gd name="T71" fmla="*/ 217 h 659"/>
              <a:gd name="T72" fmla="*/ 39 w 658"/>
              <a:gd name="T73" fmla="*/ 300 h 659"/>
              <a:gd name="T74" fmla="*/ 39 w 658"/>
              <a:gd name="T75" fmla="*/ 359 h 659"/>
              <a:gd name="T76" fmla="*/ 61 w 658"/>
              <a:gd name="T77" fmla="*/ 442 h 659"/>
              <a:gd name="T78" fmla="*/ 105 w 658"/>
              <a:gd name="T79" fmla="*/ 515 h 659"/>
              <a:gd name="T80" fmla="*/ 167 w 658"/>
              <a:gd name="T81" fmla="*/ 571 h 659"/>
              <a:gd name="T82" fmla="*/ 242 w 658"/>
              <a:gd name="T83" fmla="*/ 608 h 659"/>
              <a:gd name="T84" fmla="*/ 329 w 658"/>
              <a:gd name="T85" fmla="*/ 621 h 659"/>
              <a:gd name="T86" fmla="*/ 387 w 658"/>
              <a:gd name="T87" fmla="*/ 614 h 659"/>
              <a:gd name="T88" fmla="*/ 468 w 658"/>
              <a:gd name="T89" fmla="*/ 586 h 659"/>
              <a:gd name="T90" fmla="*/ 535 w 658"/>
              <a:gd name="T91" fmla="*/ 535 h 659"/>
              <a:gd name="T92" fmla="*/ 585 w 658"/>
              <a:gd name="T93" fmla="*/ 468 h 659"/>
              <a:gd name="T94" fmla="*/ 614 w 658"/>
              <a:gd name="T95" fmla="*/ 389 h 659"/>
              <a:gd name="T96" fmla="*/ 621 w 658"/>
              <a:gd name="T97" fmla="*/ 330 h 659"/>
              <a:gd name="T98" fmla="*/ 607 w 658"/>
              <a:gd name="T99" fmla="*/ 244 h 659"/>
              <a:gd name="T100" fmla="*/ 570 w 658"/>
              <a:gd name="T101" fmla="*/ 167 h 659"/>
              <a:gd name="T102" fmla="*/ 515 w 658"/>
              <a:gd name="T103" fmla="*/ 105 h 659"/>
              <a:gd name="T104" fmla="*/ 442 w 658"/>
              <a:gd name="T105" fmla="*/ 61 h 659"/>
              <a:gd name="T106" fmla="*/ 359 w 658"/>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7"/>
                </a:lnTo>
                <a:lnTo>
                  <a:pt x="296" y="656"/>
                </a:lnTo>
                <a:lnTo>
                  <a:pt x="280" y="655"/>
                </a:lnTo>
                <a:lnTo>
                  <a:pt x="262" y="652"/>
                </a:lnTo>
                <a:lnTo>
                  <a:pt x="247" y="648"/>
                </a:lnTo>
                <a:lnTo>
                  <a:pt x="231" y="644"/>
                </a:lnTo>
                <a:lnTo>
                  <a:pt x="202" y="632"/>
                </a:lnTo>
                <a:lnTo>
                  <a:pt x="172" y="618"/>
                </a:lnTo>
                <a:lnTo>
                  <a:pt x="145" y="602"/>
                </a:lnTo>
                <a:lnTo>
                  <a:pt x="120" y="583"/>
                </a:lnTo>
                <a:lnTo>
                  <a:pt x="97" y="562"/>
                </a:lnTo>
                <a:lnTo>
                  <a:pt x="75" y="539"/>
                </a:lnTo>
                <a:lnTo>
                  <a:pt x="57" y="514"/>
                </a:lnTo>
                <a:lnTo>
                  <a:pt x="41" y="487"/>
                </a:lnTo>
                <a:lnTo>
                  <a:pt x="26" y="457"/>
                </a:lnTo>
                <a:lnTo>
                  <a:pt x="15" y="428"/>
                </a:lnTo>
                <a:lnTo>
                  <a:pt x="11" y="411"/>
                </a:lnTo>
                <a:lnTo>
                  <a:pt x="7" y="395"/>
                </a:lnTo>
                <a:lnTo>
                  <a:pt x="4" y="379"/>
                </a:lnTo>
                <a:lnTo>
                  <a:pt x="2" y="363"/>
                </a:lnTo>
                <a:lnTo>
                  <a:pt x="0" y="347"/>
                </a:lnTo>
                <a:lnTo>
                  <a:pt x="0" y="330"/>
                </a:lnTo>
                <a:lnTo>
                  <a:pt x="0" y="330"/>
                </a:lnTo>
                <a:lnTo>
                  <a:pt x="0" y="312"/>
                </a:lnTo>
                <a:lnTo>
                  <a:pt x="2" y="296"/>
                </a:lnTo>
                <a:lnTo>
                  <a:pt x="4" y="280"/>
                </a:lnTo>
                <a:lnTo>
                  <a:pt x="7" y="264"/>
                </a:lnTo>
                <a:lnTo>
                  <a:pt x="11" y="248"/>
                </a:lnTo>
                <a:lnTo>
                  <a:pt x="15" y="231"/>
                </a:lnTo>
                <a:lnTo>
                  <a:pt x="26" y="202"/>
                </a:lnTo>
                <a:lnTo>
                  <a:pt x="41" y="172"/>
                </a:lnTo>
                <a:lnTo>
                  <a:pt x="57" y="146"/>
                </a:lnTo>
                <a:lnTo>
                  <a:pt x="75" y="120"/>
                </a:lnTo>
                <a:lnTo>
                  <a:pt x="97" y="97"/>
                </a:lnTo>
                <a:lnTo>
                  <a:pt x="120" y="76"/>
                </a:lnTo>
                <a:lnTo>
                  <a:pt x="145" y="57"/>
                </a:lnTo>
                <a:lnTo>
                  <a:pt x="172" y="41"/>
                </a:lnTo>
                <a:lnTo>
                  <a:pt x="202" y="26"/>
                </a:lnTo>
                <a:lnTo>
                  <a:pt x="231" y="15"/>
                </a:lnTo>
                <a:lnTo>
                  <a:pt x="247" y="11"/>
                </a:lnTo>
                <a:lnTo>
                  <a:pt x="262" y="7"/>
                </a:lnTo>
                <a:lnTo>
                  <a:pt x="280" y="4"/>
                </a:lnTo>
                <a:lnTo>
                  <a:pt x="296" y="2"/>
                </a:lnTo>
                <a:lnTo>
                  <a:pt x="312" y="0"/>
                </a:lnTo>
                <a:lnTo>
                  <a:pt x="329" y="0"/>
                </a:lnTo>
                <a:lnTo>
                  <a:pt x="329" y="0"/>
                </a:lnTo>
                <a:lnTo>
                  <a:pt x="345" y="0"/>
                </a:lnTo>
                <a:lnTo>
                  <a:pt x="363" y="2"/>
                </a:lnTo>
                <a:lnTo>
                  <a:pt x="379" y="4"/>
                </a:lnTo>
                <a:lnTo>
                  <a:pt x="395" y="7"/>
                </a:lnTo>
                <a:lnTo>
                  <a:pt x="411" y="11"/>
                </a:lnTo>
                <a:lnTo>
                  <a:pt x="426" y="15"/>
                </a:lnTo>
                <a:lnTo>
                  <a:pt x="457" y="26"/>
                </a:lnTo>
                <a:lnTo>
                  <a:pt x="485" y="41"/>
                </a:lnTo>
                <a:lnTo>
                  <a:pt x="513" y="57"/>
                </a:lnTo>
                <a:lnTo>
                  <a:pt x="538" y="76"/>
                </a:lnTo>
                <a:lnTo>
                  <a:pt x="562" y="97"/>
                </a:lnTo>
                <a:lnTo>
                  <a:pt x="583" y="120"/>
                </a:lnTo>
                <a:lnTo>
                  <a:pt x="602" y="146"/>
                </a:lnTo>
                <a:lnTo>
                  <a:pt x="618" y="172"/>
                </a:lnTo>
                <a:lnTo>
                  <a:pt x="632" y="202"/>
                </a:lnTo>
                <a:lnTo>
                  <a:pt x="644" y="231"/>
                </a:lnTo>
                <a:lnTo>
                  <a:pt x="648" y="248"/>
                </a:lnTo>
                <a:lnTo>
                  <a:pt x="652" y="264"/>
                </a:lnTo>
                <a:lnTo>
                  <a:pt x="654" y="280"/>
                </a:lnTo>
                <a:lnTo>
                  <a:pt x="656" y="296"/>
                </a:lnTo>
                <a:lnTo>
                  <a:pt x="657" y="312"/>
                </a:lnTo>
                <a:lnTo>
                  <a:pt x="658" y="330"/>
                </a:lnTo>
                <a:lnTo>
                  <a:pt x="658" y="330"/>
                </a:lnTo>
                <a:lnTo>
                  <a:pt x="657" y="347"/>
                </a:lnTo>
                <a:lnTo>
                  <a:pt x="656" y="363"/>
                </a:lnTo>
                <a:lnTo>
                  <a:pt x="654" y="379"/>
                </a:lnTo>
                <a:lnTo>
                  <a:pt x="652" y="395"/>
                </a:lnTo>
                <a:lnTo>
                  <a:pt x="648" y="411"/>
                </a:lnTo>
                <a:lnTo>
                  <a:pt x="644" y="428"/>
                </a:lnTo>
                <a:lnTo>
                  <a:pt x="632" y="457"/>
                </a:lnTo>
                <a:lnTo>
                  <a:pt x="618" y="487"/>
                </a:lnTo>
                <a:lnTo>
                  <a:pt x="602" y="514"/>
                </a:lnTo>
                <a:lnTo>
                  <a:pt x="583" y="539"/>
                </a:lnTo>
                <a:lnTo>
                  <a:pt x="562" y="562"/>
                </a:lnTo>
                <a:lnTo>
                  <a:pt x="538" y="583"/>
                </a:lnTo>
                <a:lnTo>
                  <a:pt x="513" y="602"/>
                </a:lnTo>
                <a:lnTo>
                  <a:pt x="485" y="618"/>
                </a:lnTo>
                <a:lnTo>
                  <a:pt x="457" y="632"/>
                </a:lnTo>
                <a:lnTo>
                  <a:pt x="426" y="644"/>
                </a:lnTo>
                <a:lnTo>
                  <a:pt x="411" y="648"/>
                </a:lnTo>
                <a:lnTo>
                  <a:pt x="395" y="652"/>
                </a:lnTo>
                <a:lnTo>
                  <a:pt x="379" y="655"/>
                </a:lnTo>
                <a:lnTo>
                  <a:pt x="363" y="656"/>
                </a:lnTo>
                <a:lnTo>
                  <a:pt x="345" y="657"/>
                </a:lnTo>
                <a:lnTo>
                  <a:pt x="329" y="659"/>
                </a:lnTo>
                <a:lnTo>
                  <a:pt x="329" y="659"/>
                </a:lnTo>
                <a:close/>
                <a:moveTo>
                  <a:pt x="329" y="38"/>
                </a:moveTo>
                <a:lnTo>
                  <a:pt x="329" y="38"/>
                </a:lnTo>
                <a:lnTo>
                  <a:pt x="300" y="39"/>
                </a:lnTo>
                <a:lnTo>
                  <a:pt x="270" y="45"/>
                </a:lnTo>
                <a:lnTo>
                  <a:pt x="242" y="52"/>
                </a:lnTo>
                <a:lnTo>
                  <a:pt x="215" y="61"/>
                </a:lnTo>
                <a:lnTo>
                  <a:pt x="191" y="73"/>
                </a:lnTo>
                <a:lnTo>
                  <a:pt x="167" y="88"/>
                </a:lnTo>
                <a:lnTo>
                  <a:pt x="144" y="105"/>
                </a:lnTo>
                <a:lnTo>
                  <a:pt x="124" y="124"/>
                </a:lnTo>
                <a:lnTo>
                  <a:pt x="105" y="144"/>
                </a:lnTo>
                <a:lnTo>
                  <a:pt x="88" y="167"/>
                </a:lnTo>
                <a:lnTo>
                  <a:pt x="73" y="191"/>
                </a:lnTo>
                <a:lnTo>
                  <a:pt x="61" y="217"/>
                </a:lnTo>
                <a:lnTo>
                  <a:pt x="51" y="244"/>
                </a:lnTo>
                <a:lnTo>
                  <a:pt x="43" y="270"/>
                </a:lnTo>
                <a:lnTo>
                  <a:pt x="39" y="300"/>
                </a:lnTo>
                <a:lnTo>
                  <a:pt x="38" y="330"/>
                </a:lnTo>
                <a:lnTo>
                  <a:pt x="38" y="330"/>
                </a:lnTo>
                <a:lnTo>
                  <a:pt x="39" y="359"/>
                </a:lnTo>
                <a:lnTo>
                  <a:pt x="43" y="389"/>
                </a:lnTo>
                <a:lnTo>
                  <a:pt x="51" y="416"/>
                </a:lnTo>
                <a:lnTo>
                  <a:pt x="61" y="442"/>
                </a:lnTo>
                <a:lnTo>
                  <a:pt x="73" y="468"/>
                </a:lnTo>
                <a:lnTo>
                  <a:pt x="88" y="492"/>
                </a:lnTo>
                <a:lnTo>
                  <a:pt x="105" y="515"/>
                </a:lnTo>
                <a:lnTo>
                  <a:pt x="124" y="535"/>
                </a:lnTo>
                <a:lnTo>
                  <a:pt x="144" y="554"/>
                </a:lnTo>
                <a:lnTo>
                  <a:pt x="167" y="571"/>
                </a:lnTo>
                <a:lnTo>
                  <a:pt x="191" y="586"/>
                </a:lnTo>
                <a:lnTo>
                  <a:pt x="215" y="598"/>
                </a:lnTo>
                <a:lnTo>
                  <a:pt x="242" y="608"/>
                </a:lnTo>
                <a:lnTo>
                  <a:pt x="270" y="614"/>
                </a:lnTo>
                <a:lnTo>
                  <a:pt x="300" y="620"/>
                </a:lnTo>
                <a:lnTo>
                  <a:pt x="329" y="621"/>
                </a:lnTo>
                <a:lnTo>
                  <a:pt x="329" y="621"/>
                </a:lnTo>
                <a:lnTo>
                  <a:pt x="359" y="620"/>
                </a:lnTo>
                <a:lnTo>
                  <a:pt x="387" y="614"/>
                </a:lnTo>
                <a:lnTo>
                  <a:pt x="415" y="608"/>
                </a:lnTo>
                <a:lnTo>
                  <a:pt x="442" y="598"/>
                </a:lnTo>
                <a:lnTo>
                  <a:pt x="468" y="586"/>
                </a:lnTo>
                <a:lnTo>
                  <a:pt x="492" y="571"/>
                </a:lnTo>
                <a:lnTo>
                  <a:pt x="515" y="554"/>
                </a:lnTo>
                <a:lnTo>
                  <a:pt x="535" y="535"/>
                </a:lnTo>
                <a:lnTo>
                  <a:pt x="554" y="515"/>
                </a:lnTo>
                <a:lnTo>
                  <a:pt x="570" y="492"/>
                </a:lnTo>
                <a:lnTo>
                  <a:pt x="585" y="468"/>
                </a:lnTo>
                <a:lnTo>
                  <a:pt x="597" y="442"/>
                </a:lnTo>
                <a:lnTo>
                  <a:pt x="607" y="416"/>
                </a:lnTo>
                <a:lnTo>
                  <a:pt x="614" y="389"/>
                </a:lnTo>
                <a:lnTo>
                  <a:pt x="618" y="359"/>
                </a:lnTo>
                <a:lnTo>
                  <a:pt x="621" y="330"/>
                </a:lnTo>
                <a:lnTo>
                  <a:pt x="621" y="330"/>
                </a:lnTo>
                <a:lnTo>
                  <a:pt x="618" y="300"/>
                </a:lnTo>
                <a:lnTo>
                  <a:pt x="614" y="270"/>
                </a:lnTo>
                <a:lnTo>
                  <a:pt x="607" y="244"/>
                </a:lnTo>
                <a:lnTo>
                  <a:pt x="597" y="217"/>
                </a:lnTo>
                <a:lnTo>
                  <a:pt x="585" y="191"/>
                </a:lnTo>
                <a:lnTo>
                  <a:pt x="570" y="167"/>
                </a:lnTo>
                <a:lnTo>
                  <a:pt x="554" y="144"/>
                </a:lnTo>
                <a:lnTo>
                  <a:pt x="535" y="124"/>
                </a:lnTo>
                <a:lnTo>
                  <a:pt x="515" y="105"/>
                </a:lnTo>
                <a:lnTo>
                  <a:pt x="492" y="88"/>
                </a:lnTo>
                <a:lnTo>
                  <a:pt x="468" y="73"/>
                </a:lnTo>
                <a:lnTo>
                  <a:pt x="442" y="61"/>
                </a:lnTo>
                <a:lnTo>
                  <a:pt x="415" y="52"/>
                </a:lnTo>
                <a:lnTo>
                  <a:pt x="387" y="45"/>
                </a:lnTo>
                <a:lnTo>
                  <a:pt x="359" y="39"/>
                </a:lnTo>
                <a:lnTo>
                  <a:pt x="329" y="38"/>
                </a:lnTo>
                <a:lnTo>
                  <a:pt x="329" y="38"/>
                </a:lnTo>
                <a:close/>
              </a:path>
            </a:pathLst>
          </a:custGeom>
          <a:solidFill>
            <a:schemeClr val="tx2">
              <a:lumMod val="75000"/>
              <a:lumOff val="2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32" name="Graphic 4">
            <a:extLst>
              <a:ext uri="{FF2B5EF4-FFF2-40B4-BE49-F238E27FC236}">
                <a16:creationId xmlns:a16="http://schemas.microsoft.com/office/drawing/2014/main" id="{577E6BE6-B2C8-3A63-48EE-8366F172A626}"/>
              </a:ext>
            </a:extLst>
          </p:cNvPr>
          <p:cNvSpPr/>
          <p:nvPr/>
        </p:nvSpPr>
        <p:spPr>
          <a:xfrm>
            <a:off x="10175187" y="2892485"/>
            <a:ext cx="481628" cy="340187"/>
          </a:xfrm>
          <a:custGeom>
            <a:avLst/>
            <a:gdLst>
              <a:gd name="connsiteX0" fmla="*/ 202561 w 208951"/>
              <a:gd name="connsiteY0" fmla="*/ 139809 h 152577"/>
              <a:gd name="connsiteX1" fmla="*/ 12780 w 208951"/>
              <a:gd name="connsiteY1" fmla="*/ 139809 h 152577"/>
              <a:gd name="connsiteX2" fmla="*/ 12780 w 208951"/>
              <a:gd name="connsiteY2" fmla="*/ 6384 h 152577"/>
              <a:gd name="connsiteX3" fmla="*/ 6390 w 208951"/>
              <a:gd name="connsiteY3" fmla="*/ 0 h 152577"/>
              <a:gd name="connsiteX4" fmla="*/ 0 w 208951"/>
              <a:gd name="connsiteY4" fmla="*/ 6384 h 152577"/>
              <a:gd name="connsiteX5" fmla="*/ 0 w 208951"/>
              <a:gd name="connsiteY5" fmla="*/ 146193 h 152577"/>
              <a:gd name="connsiteX6" fmla="*/ 6390 w 208951"/>
              <a:gd name="connsiteY6" fmla="*/ 152577 h 152577"/>
              <a:gd name="connsiteX7" fmla="*/ 202561 w 208951"/>
              <a:gd name="connsiteY7" fmla="*/ 152577 h 152577"/>
              <a:gd name="connsiteX8" fmla="*/ 208951 w 208951"/>
              <a:gd name="connsiteY8" fmla="*/ 146193 h 152577"/>
              <a:gd name="connsiteX9" fmla="*/ 202561 w 208951"/>
              <a:gd name="connsiteY9" fmla="*/ 139809 h 1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951" h="152577">
                <a:moveTo>
                  <a:pt x="202561" y="139809"/>
                </a:moveTo>
                <a:lnTo>
                  <a:pt x="12780" y="139809"/>
                </a:lnTo>
                <a:lnTo>
                  <a:pt x="12780" y="6384"/>
                </a:lnTo>
                <a:cubicBezTo>
                  <a:pt x="12780" y="2554"/>
                  <a:pt x="10224" y="0"/>
                  <a:pt x="6390" y="0"/>
                </a:cubicBezTo>
                <a:cubicBezTo>
                  <a:pt x="2556" y="0"/>
                  <a:pt x="0" y="2554"/>
                  <a:pt x="0" y="6384"/>
                </a:cubicBezTo>
                <a:lnTo>
                  <a:pt x="0" y="146193"/>
                </a:lnTo>
                <a:cubicBezTo>
                  <a:pt x="0" y="150024"/>
                  <a:pt x="2556" y="152577"/>
                  <a:pt x="6390" y="152577"/>
                </a:cubicBezTo>
                <a:lnTo>
                  <a:pt x="202561" y="152577"/>
                </a:lnTo>
                <a:cubicBezTo>
                  <a:pt x="206395" y="152577"/>
                  <a:pt x="208951" y="150024"/>
                  <a:pt x="208951" y="146193"/>
                </a:cubicBezTo>
                <a:cubicBezTo>
                  <a:pt x="208951" y="142363"/>
                  <a:pt x="206395" y="139809"/>
                  <a:pt x="202561" y="139809"/>
                </a:cubicBezTo>
                <a:close/>
              </a:path>
            </a:pathLst>
          </a:custGeom>
          <a:solidFill>
            <a:schemeClr val="bg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Graphic 4">
            <a:extLst>
              <a:ext uri="{FF2B5EF4-FFF2-40B4-BE49-F238E27FC236}">
                <a16:creationId xmlns:a16="http://schemas.microsoft.com/office/drawing/2014/main" id="{85B43F8B-F309-373B-1C04-ED11662C492C}"/>
              </a:ext>
            </a:extLst>
          </p:cNvPr>
          <p:cNvSpPr/>
          <p:nvPr/>
        </p:nvSpPr>
        <p:spPr>
          <a:xfrm>
            <a:off x="10239994" y="3078947"/>
            <a:ext cx="29455" cy="91095"/>
          </a:xfrm>
          <a:custGeom>
            <a:avLst/>
            <a:gdLst>
              <a:gd name="connsiteX0" fmla="*/ 6390 w 12779"/>
              <a:gd name="connsiteY0" fmla="*/ 40857 h 40857"/>
              <a:gd name="connsiteX1" fmla="*/ 12780 w 12779"/>
              <a:gd name="connsiteY1" fmla="*/ 34473 h 40857"/>
              <a:gd name="connsiteX2" fmla="*/ 12780 w 12779"/>
              <a:gd name="connsiteY2" fmla="*/ 6384 h 40857"/>
              <a:gd name="connsiteX3" fmla="*/ 6390 w 12779"/>
              <a:gd name="connsiteY3" fmla="*/ 0 h 40857"/>
              <a:gd name="connsiteX4" fmla="*/ 0 w 12779"/>
              <a:gd name="connsiteY4" fmla="*/ 6384 h 40857"/>
              <a:gd name="connsiteX5" fmla="*/ 0 w 12779"/>
              <a:gd name="connsiteY5" fmla="*/ 34473 h 40857"/>
              <a:gd name="connsiteX6" fmla="*/ 6390 w 12779"/>
              <a:gd name="connsiteY6" fmla="*/ 40857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40857">
                <a:moveTo>
                  <a:pt x="6390" y="40857"/>
                </a:moveTo>
                <a:cubicBezTo>
                  <a:pt x="10224" y="40857"/>
                  <a:pt x="12780" y="38304"/>
                  <a:pt x="12780" y="34473"/>
                </a:cubicBezTo>
                <a:lnTo>
                  <a:pt x="12780" y="6384"/>
                </a:lnTo>
                <a:cubicBezTo>
                  <a:pt x="12780" y="2554"/>
                  <a:pt x="10224" y="0"/>
                  <a:pt x="6390" y="0"/>
                </a:cubicBezTo>
                <a:cubicBezTo>
                  <a:pt x="2556" y="0"/>
                  <a:pt x="0" y="2554"/>
                  <a:pt x="0" y="6384"/>
                </a:cubicBezTo>
                <a:lnTo>
                  <a:pt x="0" y="34473"/>
                </a:lnTo>
                <a:cubicBezTo>
                  <a:pt x="0" y="38304"/>
                  <a:pt x="2556" y="40857"/>
                  <a:pt x="6390" y="40857"/>
                </a:cubicBezTo>
                <a:close/>
              </a:path>
            </a:pathLst>
          </a:custGeom>
          <a:solidFill>
            <a:schemeClr val="bg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Graphic 4">
            <a:extLst>
              <a:ext uri="{FF2B5EF4-FFF2-40B4-BE49-F238E27FC236}">
                <a16:creationId xmlns:a16="http://schemas.microsoft.com/office/drawing/2014/main" id="{6B498994-93C7-52B1-B058-C5C9ADBA8CAF}"/>
              </a:ext>
            </a:extLst>
          </p:cNvPr>
          <p:cNvSpPr/>
          <p:nvPr/>
        </p:nvSpPr>
        <p:spPr>
          <a:xfrm>
            <a:off x="10304801" y="3031976"/>
            <a:ext cx="29455" cy="138066"/>
          </a:xfrm>
          <a:custGeom>
            <a:avLst/>
            <a:gdLst>
              <a:gd name="connsiteX0" fmla="*/ 6390 w 12779"/>
              <a:gd name="connsiteY0" fmla="*/ 61925 h 61924"/>
              <a:gd name="connsiteX1" fmla="*/ 12780 w 12779"/>
              <a:gd name="connsiteY1" fmla="*/ 55541 h 61924"/>
              <a:gd name="connsiteX2" fmla="*/ 12780 w 12779"/>
              <a:gd name="connsiteY2" fmla="*/ 6384 h 61924"/>
              <a:gd name="connsiteX3" fmla="*/ 6390 w 12779"/>
              <a:gd name="connsiteY3" fmla="*/ 0 h 61924"/>
              <a:gd name="connsiteX4" fmla="*/ 0 w 12779"/>
              <a:gd name="connsiteY4" fmla="*/ 6384 h 61924"/>
              <a:gd name="connsiteX5" fmla="*/ 0 w 12779"/>
              <a:gd name="connsiteY5" fmla="*/ 55541 h 61924"/>
              <a:gd name="connsiteX6" fmla="*/ 6390 w 12779"/>
              <a:gd name="connsiteY6" fmla="*/ 61925 h 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1924">
                <a:moveTo>
                  <a:pt x="6390" y="61925"/>
                </a:moveTo>
                <a:cubicBezTo>
                  <a:pt x="10224" y="61925"/>
                  <a:pt x="12780" y="59371"/>
                  <a:pt x="12780" y="55541"/>
                </a:cubicBezTo>
                <a:lnTo>
                  <a:pt x="12780" y="6384"/>
                </a:lnTo>
                <a:cubicBezTo>
                  <a:pt x="12780" y="2554"/>
                  <a:pt x="10224" y="0"/>
                  <a:pt x="6390" y="0"/>
                </a:cubicBezTo>
                <a:cubicBezTo>
                  <a:pt x="2556" y="0"/>
                  <a:pt x="0" y="2554"/>
                  <a:pt x="0" y="6384"/>
                </a:cubicBezTo>
                <a:lnTo>
                  <a:pt x="0" y="55541"/>
                </a:lnTo>
                <a:cubicBezTo>
                  <a:pt x="0" y="59371"/>
                  <a:pt x="2556" y="61925"/>
                  <a:pt x="6390" y="61925"/>
                </a:cubicBezTo>
                <a:close/>
              </a:path>
            </a:pathLst>
          </a:custGeom>
          <a:solidFill>
            <a:schemeClr val="tx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3" name="Graphic 4">
            <a:extLst>
              <a:ext uri="{FF2B5EF4-FFF2-40B4-BE49-F238E27FC236}">
                <a16:creationId xmlns:a16="http://schemas.microsoft.com/office/drawing/2014/main" id="{BEE41D77-C874-C3C5-06C6-E5FAA3CBC8BB}"/>
              </a:ext>
            </a:extLst>
          </p:cNvPr>
          <p:cNvSpPr/>
          <p:nvPr/>
        </p:nvSpPr>
        <p:spPr>
          <a:xfrm>
            <a:off x="10432939" y="2969349"/>
            <a:ext cx="29455" cy="200693"/>
          </a:xfrm>
          <a:custGeom>
            <a:avLst/>
            <a:gdLst>
              <a:gd name="connsiteX0" fmla="*/ 6390 w 12779"/>
              <a:gd name="connsiteY0" fmla="*/ 90014 h 90013"/>
              <a:gd name="connsiteX1" fmla="*/ 12780 w 12779"/>
              <a:gd name="connsiteY1" fmla="*/ 83630 h 90013"/>
              <a:gd name="connsiteX2" fmla="*/ 12780 w 12779"/>
              <a:gd name="connsiteY2" fmla="*/ 6384 h 90013"/>
              <a:gd name="connsiteX3" fmla="*/ 6390 w 12779"/>
              <a:gd name="connsiteY3" fmla="*/ 0 h 90013"/>
              <a:gd name="connsiteX4" fmla="*/ 0 w 12779"/>
              <a:gd name="connsiteY4" fmla="*/ 6384 h 90013"/>
              <a:gd name="connsiteX5" fmla="*/ 0 w 12779"/>
              <a:gd name="connsiteY5" fmla="*/ 83630 h 90013"/>
              <a:gd name="connsiteX6" fmla="*/ 6390 w 12779"/>
              <a:gd name="connsiteY6" fmla="*/ 90014 h 9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90013">
                <a:moveTo>
                  <a:pt x="6390" y="90014"/>
                </a:moveTo>
                <a:cubicBezTo>
                  <a:pt x="10224" y="90014"/>
                  <a:pt x="12780" y="87460"/>
                  <a:pt x="12780" y="83630"/>
                </a:cubicBezTo>
                <a:lnTo>
                  <a:pt x="12780" y="6384"/>
                </a:lnTo>
                <a:cubicBezTo>
                  <a:pt x="12780" y="2554"/>
                  <a:pt x="10224" y="0"/>
                  <a:pt x="6390" y="0"/>
                </a:cubicBezTo>
                <a:cubicBezTo>
                  <a:pt x="2556" y="0"/>
                  <a:pt x="0" y="2554"/>
                  <a:pt x="0" y="6384"/>
                </a:cubicBezTo>
                <a:lnTo>
                  <a:pt x="0" y="83630"/>
                </a:lnTo>
                <a:cubicBezTo>
                  <a:pt x="0" y="87460"/>
                  <a:pt x="3195" y="90014"/>
                  <a:pt x="6390" y="90014"/>
                </a:cubicBezTo>
                <a:close/>
              </a:path>
            </a:pathLst>
          </a:custGeom>
          <a:solidFill>
            <a:schemeClr val="tx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2" name="Graphic 4">
            <a:extLst>
              <a:ext uri="{FF2B5EF4-FFF2-40B4-BE49-F238E27FC236}">
                <a16:creationId xmlns:a16="http://schemas.microsoft.com/office/drawing/2014/main" id="{0B29E39C-48F5-8C25-5B40-A88EE3424CF0}"/>
              </a:ext>
            </a:extLst>
          </p:cNvPr>
          <p:cNvSpPr/>
          <p:nvPr/>
        </p:nvSpPr>
        <p:spPr>
          <a:xfrm>
            <a:off x="10562553" y="3047635"/>
            <a:ext cx="29455" cy="122410"/>
          </a:xfrm>
          <a:custGeom>
            <a:avLst/>
            <a:gdLst>
              <a:gd name="connsiteX0" fmla="*/ 6390 w 12779"/>
              <a:gd name="connsiteY0" fmla="*/ 54902 h 54902"/>
              <a:gd name="connsiteX1" fmla="*/ 12780 w 12779"/>
              <a:gd name="connsiteY1" fmla="*/ 48518 h 54902"/>
              <a:gd name="connsiteX2" fmla="*/ 12780 w 12779"/>
              <a:gd name="connsiteY2" fmla="*/ 6384 h 54902"/>
              <a:gd name="connsiteX3" fmla="*/ 6390 w 12779"/>
              <a:gd name="connsiteY3" fmla="*/ 0 h 54902"/>
              <a:gd name="connsiteX4" fmla="*/ 0 w 12779"/>
              <a:gd name="connsiteY4" fmla="*/ 6384 h 54902"/>
              <a:gd name="connsiteX5" fmla="*/ 0 w 12779"/>
              <a:gd name="connsiteY5" fmla="*/ 48518 h 54902"/>
              <a:gd name="connsiteX6" fmla="*/ 6390 w 12779"/>
              <a:gd name="connsiteY6" fmla="*/ 54902 h 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54902">
                <a:moveTo>
                  <a:pt x="6390" y="54902"/>
                </a:moveTo>
                <a:cubicBezTo>
                  <a:pt x="10224" y="54902"/>
                  <a:pt x="12780" y="52349"/>
                  <a:pt x="12780" y="48518"/>
                </a:cubicBezTo>
                <a:lnTo>
                  <a:pt x="12780" y="6384"/>
                </a:lnTo>
                <a:cubicBezTo>
                  <a:pt x="12780" y="2554"/>
                  <a:pt x="10224" y="0"/>
                  <a:pt x="6390" y="0"/>
                </a:cubicBezTo>
                <a:cubicBezTo>
                  <a:pt x="2556" y="0"/>
                  <a:pt x="0" y="2554"/>
                  <a:pt x="0" y="6384"/>
                </a:cubicBezTo>
                <a:lnTo>
                  <a:pt x="0" y="48518"/>
                </a:lnTo>
                <a:cubicBezTo>
                  <a:pt x="0" y="52349"/>
                  <a:pt x="3195" y="54902"/>
                  <a:pt x="6390" y="54902"/>
                </a:cubicBezTo>
                <a:close/>
              </a:path>
            </a:pathLst>
          </a:custGeom>
          <a:solidFill>
            <a:schemeClr val="tx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3" name="Graphic 4">
            <a:extLst>
              <a:ext uri="{FF2B5EF4-FFF2-40B4-BE49-F238E27FC236}">
                <a16:creationId xmlns:a16="http://schemas.microsoft.com/office/drawing/2014/main" id="{E49B950E-71F8-CA5B-6C9B-4D03E4F78CF8}"/>
              </a:ext>
            </a:extLst>
          </p:cNvPr>
          <p:cNvSpPr/>
          <p:nvPr/>
        </p:nvSpPr>
        <p:spPr>
          <a:xfrm>
            <a:off x="10369608" y="3018951"/>
            <a:ext cx="29455" cy="138066"/>
          </a:xfrm>
          <a:custGeom>
            <a:avLst/>
            <a:gdLst>
              <a:gd name="connsiteX0" fmla="*/ 6390 w 12779"/>
              <a:gd name="connsiteY0" fmla="*/ 61925 h 61924"/>
              <a:gd name="connsiteX1" fmla="*/ 12780 w 12779"/>
              <a:gd name="connsiteY1" fmla="*/ 55541 h 61924"/>
              <a:gd name="connsiteX2" fmla="*/ 12780 w 12779"/>
              <a:gd name="connsiteY2" fmla="*/ 6384 h 61924"/>
              <a:gd name="connsiteX3" fmla="*/ 6390 w 12779"/>
              <a:gd name="connsiteY3" fmla="*/ 0 h 61924"/>
              <a:gd name="connsiteX4" fmla="*/ 0 w 12779"/>
              <a:gd name="connsiteY4" fmla="*/ 6384 h 61924"/>
              <a:gd name="connsiteX5" fmla="*/ 0 w 12779"/>
              <a:gd name="connsiteY5" fmla="*/ 55541 h 61924"/>
              <a:gd name="connsiteX6" fmla="*/ 6390 w 12779"/>
              <a:gd name="connsiteY6" fmla="*/ 61925 h 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1924">
                <a:moveTo>
                  <a:pt x="6390" y="61925"/>
                </a:moveTo>
                <a:cubicBezTo>
                  <a:pt x="10224" y="61925"/>
                  <a:pt x="12780" y="59371"/>
                  <a:pt x="12780" y="55541"/>
                </a:cubicBezTo>
                <a:lnTo>
                  <a:pt x="12780" y="6384"/>
                </a:lnTo>
                <a:cubicBezTo>
                  <a:pt x="12780" y="2554"/>
                  <a:pt x="10224" y="0"/>
                  <a:pt x="6390" y="0"/>
                </a:cubicBezTo>
                <a:cubicBezTo>
                  <a:pt x="2556" y="0"/>
                  <a:pt x="0" y="2554"/>
                  <a:pt x="0" y="6384"/>
                </a:cubicBezTo>
                <a:lnTo>
                  <a:pt x="0" y="55541"/>
                </a:lnTo>
                <a:cubicBezTo>
                  <a:pt x="0" y="59371"/>
                  <a:pt x="2556" y="61925"/>
                  <a:pt x="6390" y="61925"/>
                </a:cubicBezTo>
                <a:close/>
              </a:path>
            </a:pathLst>
          </a:custGeom>
          <a:solidFill>
            <a:schemeClr val="tx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Graphic 4">
            <a:extLst>
              <a:ext uri="{FF2B5EF4-FFF2-40B4-BE49-F238E27FC236}">
                <a16:creationId xmlns:a16="http://schemas.microsoft.com/office/drawing/2014/main" id="{49C19043-41BF-8CDE-AA13-21F1FA343422}"/>
              </a:ext>
            </a:extLst>
          </p:cNvPr>
          <p:cNvSpPr/>
          <p:nvPr/>
        </p:nvSpPr>
        <p:spPr>
          <a:xfrm>
            <a:off x="10491019" y="2961995"/>
            <a:ext cx="29455" cy="200693"/>
          </a:xfrm>
          <a:custGeom>
            <a:avLst/>
            <a:gdLst>
              <a:gd name="connsiteX0" fmla="*/ 6390 w 12779"/>
              <a:gd name="connsiteY0" fmla="*/ 90014 h 90013"/>
              <a:gd name="connsiteX1" fmla="*/ 12780 w 12779"/>
              <a:gd name="connsiteY1" fmla="*/ 83630 h 90013"/>
              <a:gd name="connsiteX2" fmla="*/ 12780 w 12779"/>
              <a:gd name="connsiteY2" fmla="*/ 6384 h 90013"/>
              <a:gd name="connsiteX3" fmla="*/ 6390 w 12779"/>
              <a:gd name="connsiteY3" fmla="*/ 0 h 90013"/>
              <a:gd name="connsiteX4" fmla="*/ 0 w 12779"/>
              <a:gd name="connsiteY4" fmla="*/ 6384 h 90013"/>
              <a:gd name="connsiteX5" fmla="*/ 0 w 12779"/>
              <a:gd name="connsiteY5" fmla="*/ 83630 h 90013"/>
              <a:gd name="connsiteX6" fmla="*/ 6390 w 12779"/>
              <a:gd name="connsiteY6" fmla="*/ 90014 h 9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90013">
                <a:moveTo>
                  <a:pt x="6390" y="90014"/>
                </a:moveTo>
                <a:cubicBezTo>
                  <a:pt x="10224" y="90014"/>
                  <a:pt x="12780" y="87460"/>
                  <a:pt x="12780" y="83630"/>
                </a:cubicBezTo>
                <a:lnTo>
                  <a:pt x="12780" y="6384"/>
                </a:lnTo>
                <a:cubicBezTo>
                  <a:pt x="12780" y="2554"/>
                  <a:pt x="10224" y="0"/>
                  <a:pt x="6390" y="0"/>
                </a:cubicBezTo>
                <a:cubicBezTo>
                  <a:pt x="2556" y="0"/>
                  <a:pt x="0" y="2554"/>
                  <a:pt x="0" y="6384"/>
                </a:cubicBezTo>
                <a:lnTo>
                  <a:pt x="0" y="83630"/>
                </a:lnTo>
                <a:cubicBezTo>
                  <a:pt x="0" y="87460"/>
                  <a:pt x="3195" y="90014"/>
                  <a:pt x="6390" y="90014"/>
                </a:cubicBezTo>
                <a:close/>
              </a:path>
            </a:pathLst>
          </a:custGeom>
          <a:solidFill>
            <a:schemeClr val="tx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5" name="object 31">
            <a:extLst>
              <a:ext uri="{FF2B5EF4-FFF2-40B4-BE49-F238E27FC236}">
                <a16:creationId xmlns:a16="http://schemas.microsoft.com/office/drawing/2014/main" id="{484C6680-D4AF-DB88-07F7-C76A99DDF9A4}"/>
              </a:ext>
            </a:extLst>
          </p:cNvPr>
          <p:cNvSpPr/>
          <p:nvPr/>
        </p:nvSpPr>
        <p:spPr>
          <a:xfrm>
            <a:off x="10046028" y="2639514"/>
            <a:ext cx="803275" cy="767080"/>
          </a:xfrm>
          <a:custGeom>
            <a:avLst/>
            <a:gdLst/>
            <a:ahLst/>
            <a:cxnLst/>
            <a:rect l="l" t="t" r="r" b="b"/>
            <a:pathLst>
              <a:path w="803275" h="767080">
                <a:moveTo>
                  <a:pt x="401574" y="0"/>
                </a:moveTo>
                <a:lnTo>
                  <a:pt x="351202" y="2986"/>
                </a:lnTo>
                <a:lnTo>
                  <a:pt x="302697" y="11705"/>
                </a:lnTo>
                <a:lnTo>
                  <a:pt x="256435" y="25799"/>
                </a:lnTo>
                <a:lnTo>
                  <a:pt x="212793" y="44907"/>
                </a:lnTo>
                <a:lnTo>
                  <a:pt x="172147" y="68671"/>
                </a:lnTo>
                <a:lnTo>
                  <a:pt x="134873" y="96732"/>
                </a:lnTo>
                <a:lnTo>
                  <a:pt x="101349" y="128730"/>
                </a:lnTo>
                <a:lnTo>
                  <a:pt x="71949" y="164306"/>
                </a:lnTo>
                <a:lnTo>
                  <a:pt x="47051" y="203101"/>
                </a:lnTo>
                <a:lnTo>
                  <a:pt x="27030" y="244755"/>
                </a:lnTo>
                <a:lnTo>
                  <a:pt x="12264" y="288910"/>
                </a:lnTo>
                <a:lnTo>
                  <a:pt x="3128" y="335207"/>
                </a:lnTo>
                <a:lnTo>
                  <a:pt x="0" y="383286"/>
                </a:lnTo>
                <a:lnTo>
                  <a:pt x="3128" y="431364"/>
                </a:lnTo>
                <a:lnTo>
                  <a:pt x="12264" y="477661"/>
                </a:lnTo>
                <a:lnTo>
                  <a:pt x="27030" y="521816"/>
                </a:lnTo>
                <a:lnTo>
                  <a:pt x="47051" y="563470"/>
                </a:lnTo>
                <a:lnTo>
                  <a:pt x="71949" y="602265"/>
                </a:lnTo>
                <a:lnTo>
                  <a:pt x="101349" y="637841"/>
                </a:lnTo>
                <a:lnTo>
                  <a:pt x="134873" y="669839"/>
                </a:lnTo>
                <a:lnTo>
                  <a:pt x="172147" y="697900"/>
                </a:lnTo>
                <a:lnTo>
                  <a:pt x="212793" y="721664"/>
                </a:lnTo>
                <a:lnTo>
                  <a:pt x="256435" y="740772"/>
                </a:lnTo>
                <a:lnTo>
                  <a:pt x="302697" y="754866"/>
                </a:lnTo>
                <a:lnTo>
                  <a:pt x="351202" y="763585"/>
                </a:lnTo>
                <a:lnTo>
                  <a:pt x="401574" y="766572"/>
                </a:lnTo>
                <a:lnTo>
                  <a:pt x="451945" y="763585"/>
                </a:lnTo>
                <a:lnTo>
                  <a:pt x="500450" y="754866"/>
                </a:lnTo>
                <a:lnTo>
                  <a:pt x="546712" y="740772"/>
                </a:lnTo>
                <a:lnTo>
                  <a:pt x="590354" y="721664"/>
                </a:lnTo>
                <a:lnTo>
                  <a:pt x="631000" y="697900"/>
                </a:lnTo>
                <a:lnTo>
                  <a:pt x="668274" y="669839"/>
                </a:lnTo>
                <a:lnTo>
                  <a:pt x="701798" y="637841"/>
                </a:lnTo>
                <a:lnTo>
                  <a:pt x="731198" y="602265"/>
                </a:lnTo>
                <a:lnTo>
                  <a:pt x="756096" y="563470"/>
                </a:lnTo>
                <a:lnTo>
                  <a:pt x="776117" y="521816"/>
                </a:lnTo>
                <a:lnTo>
                  <a:pt x="790883" y="477661"/>
                </a:lnTo>
                <a:lnTo>
                  <a:pt x="800019" y="431364"/>
                </a:lnTo>
                <a:lnTo>
                  <a:pt x="803148" y="383286"/>
                </a:lnTo>
                <a:lnTo>
                  <a:pt x="800019" y="335207"/>
                </a:lnTo>
                <a:lnTo>
                  <a:pt x="790883" y="288910"/>
                </a:lnTo>
                <a:lnTo>
                  <a:pt x="776117" y="244755"/>
                </a:lnTo>
                <a:lnTo>
                  <a:pt x="756096" y="203101"/>
                </a:lnTo>
                <a:lnTo>
                  <a:pt x="731198" y="164306"/>
                </a:lnTo>
                <a:lnTo>
                  <a:pt x="701798" y="128730"/>
                </a:lnTo>
                <a:lnTo>
                  <a:pt x="668274" y="96732"/>
                </a:lnTo>
                <a:lnTo>
                  <a:pt x="631000" y="68671"/>
                </a:lnTo>
                <a:lnTo>
                  <a:pt x="590354" y="44907"/>
                </a:lnTo>
                <a:lnTo>
                  <a:pt x="546712" y="25799"/>
                </a:lnTo>
                <a:lnTo>
                  <a:pt x="500450" y="11705"/>
                </a:lnTo>
                <a:lnTo>
                  <a:pt x="451945" y="2986"/>
                </a:lnTo>
                <a:lnTo>
                  <a:pt x="401574" y="0"/>
                </a:lnTo>
                <a:close/>
              </a:path>
            </a:pathLst>
          </a:custGeom>
          <a:solidFill>
            <a:srgbClr val="002F8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6" name="Graphic 4">
            <a:extLst>
              <a:ext uri="{FF2B5EF4-FFF2-40B4-BE49-F238E27FC236}">
                <a16:creationId xmlns:a16="http://schemas.microsoft.com/office/drawing/2014/main" id="{4A776849-FB67-3A45-6573-50577A7F1555}"/>
              </a:ext>
            </a:extLst>
          </p:cNvPr>
          <p:cNvSpPr/>
          <p:nvPr/>
        </p:nvSpPr>
        <p:spPr>
          <a:xfrm>
            <a:off x="10227472" y="2884064"/>
            <a:ext cx="481628" cy="340187"/>
          </a:xfrm>
          <a:custGeom>
            <a:avLst/>
            <a:gdLst>
              <a:gd name="connsiteX0" fmla="*/ 202561 w 208951"/>
              <a:gd name="connsiteY0" fmla="*/ 139809 h 152577"/>
              <a:gd name="connsiteX1" fmla="*/ 12780 w 208951"/>
              <a:gd name="connsiteY1" fmla="*/ 139809 h 152577"/>
              <a:gd name="connsiteX2" fmla="*/ 12780 w 208951"/>
              <a:gd name="connsiteY2" fmla="*/ 6384 h 152577"/>
              <a:gd name="connsiteX3" fmla="*/ 6390 w 208951"/>
              <a:gd name="connsiteY3" fmla="*/ 0 h 152577"/>
              <a:gd name="connsiteX4" fmla="*/ 0 w 208951"/>
              <a:gd name="connsiteY4" fmla="*/ 6384 h 152577"/>
              <a:gd name="connsiteX5" fmla="*/ 0 w 208951"/>
              <a:gd name="connsiteY5" fmla="*/ 146193 h 152577"/>
              <a:gd name="connsiteX6" fmla="*/ 6390 w 208951"/>
              <a:gd name="connsiteY6" fmla="*/ 152577 h 152577"/>
              <a:gd name="connsiteX7" fmla="*/ 202561 w 208951"/>
              <a:gd name="connsiteY7" fmla="*/ 152577 h 152577"/>
              <a:gd name="connsiteX8" fmla="*/ 208951 w 208951"/>
              <a:gd name="connsiteY8" fmla="*/ 146193 h 152577"/>
              <a:gd name="connsiteX9" fmla="*/ 202561 w 208951"/>
              <a:gd name="connsiteY9" fmla="*/ 139809 h 1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951" h="152577">
                <a:moveTo>
                  <a:pt x="202561" y="139809"/>
                </a:moveTo>
                <a:lnTo>
                  <a:pt x="12780" y="139809"/>
                </a:lnTo>
                <a:lnTo>
                  <a:pt x="12780" y="6384"/>
                </a:lnTo>
                <a:cubicBezTo>
                  <a:pt x="12780" y="2554"/>
                  <a:pt x="10224" y="0"/>
                  <a:pt x="6390" y="0"/>
                </a:cubicBezTo>
                <a:cubicBezTo>
                  <a:pt x="2556" y="0"/>
                  <a:pt x="0" y="2554"/>
                  <a:pt x="0" y="6384"/>
                </a:cubicBezTo>
                <a:lnTo>
                  <a:pt x="0" y="146193"/>
                </a:lnTo>
                <a:cubicBezTo>
                  <a:pt x="0" y="150024"/>
                  <a:pt x="2556" y="152577"/>
                  <a:pt x="6390" y="152577"/>
                </a:cubicBezTo>
                <a:lnTo>
                  <a:pt x="202561" y="152577"/>
                </a:lnTo>
                <a:cubicBezTo>
                  <a:pt x="206395" y="152577"/>
                  <a:pt x="208951" y="150024"/>
                  <a:pt x="208951" y="146193"/>
                </a:cubicBezTo>
                <a:cubicBezTo>
                  <a:pt x="208951" y="142363"/>
                  <a:pt x="206395" y="139809"/>
                  <a:pt x="202561" y="139809"/>
                </a:cubicBezTo>
                <a:close/>
              </a:path>
            </a:pathLst>
          </a:custGeom>
          <a:solidFill>
            <a:schemeClr val="bg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 name="Graphic 4">
            <a:extLst>
              <a:ext uri="{FF2B5EF4-FFF2-40B4-BE49-F238E27FC236}">
                <a16:creationId xmlns:a16="http://schemas.microsoft.com/office/drawing/2014/main" id="{CA9E8DAE-19DA-DF7E-0FB0-525B64640892}"/>
              </a:ext>
            </a:extLst>
          </p:cNvPr>
          <p:cNvSpPr/>
          <p:nvPr/>
        </p:nvSpPr>
        <p:spPr>
          <a:xfrm>
            <a:off x="10292279" y="3070526"/>
            <a:ext cx="29455" cy="91095"/>
          </a:xfrm>
          <a:custGeom>
            <a:avLst/>
            <a:gdLst>
              <a:gd name="connsiteX0" fmla="*/ 6390 w 12779"/>
              <a:gd name="connsiteY0" fmla="*/ 40857 h 40857"/>
              <a:gd name="connsiteX1" fmla="*/ 12780 w 12779"/>
              <a:gd name="connsiteY1" fmla="*/ 34473 h 40857"/>
              <a:gd name="connsiteX2" fmla="*/ 12780 w 12779"/>
              <a:gd name="connsiteY2" fmla="*/ 6384 h 40857"/>
              <a:gd name="connsiteX3" fmla="*/ 6390 w 12779"/>
              <a:gd name="connsiteY3" fmla="*/ 0 h 40857"/>
              <a:gd name="connsiteX4" fmla="*/ 0 w 12779"/>
              <a:gd name="connsiteY4" fmla="*/ 6384 h 40857"/>
              <a:gd name="connsiteX5" fmla="*/ 0 w 12779"/>
              <a:gd name="connsiteY5" fmla="*/ 34473 h 40857"/>
              <a:gd name="connsiteX6" fmla="*/ 6390 w 12779"/>
              <a:gd name="connsiteY6" fmla="*/ 40857 h 4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40857">
                <a:moveTo>
                  <a:pt x="6390" y="40857"/>
                </a:moveTo>
                <a:cubicBezTo>
                  <a:pt x="10224" y="40857"/>
                  <a:pt x="12780" y="38304"/>
                  <a:pt x="12780" y="34473"/>
                </a:cubicBezTo>
                <a:lnTo>
                  <a:pt x="12780" y="6384"/>
                </a:lnTo>
                <a:cubicBezTo>
                  <a:pt x="12780" y="2554"/>
                  <a:pt x="10224" y="0"/>
                  <a:pt x="6390" y="0"/>
                </a:cubicBezTo>
                <a:cubicBezTo>
                  <a:pt x="2556" y="0"/>
                  <a:pt x="0" y="2554"/>
                  <a:pt x="0" y="6384"/>
                </a:cubicBezTo>
                <a:lnTo>
                  <a:pt x="0" y="34473"/>
                </a:lnTo>
                <a:cubicBezTo>
                  <a:pt x="0" y="38304"/>
                  <a:pt x="2556" y="40857"/>
                  <a:pt x="6390" y="40857"/>
                </a:cubicBezTo>
                <a:close/>
              </a:path>
            </a:pathLst>
          </a:custGeom>
          <a:solidFill>
            <a:schemeClr val="bg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8" name="Graphic 4">
            <a:extLst>
              <a:ext uri="{FF2B5EF4-FFF2-40B4-BE49-F238E27FC236}">
                <a16:creationId xmlns:a16="http://schemas.microsoft.com/office/drawing/2014/main" id="{BB5E026E-90B4-996F-5395-4F00DF20056B}"/>
              </a:ext>
            </a:extLst>
          </p:cNvPr>
          <p:cNvSpPr/>
          <p:nvPr/>
        </p:nvSpPr>
        <p:spPr>
          <a:xfrm>
            <a:off x="10357086" y="3023555"/>
            <a:ext cx="29455" cy="138066"/>
          </a:xfrm>
          <a:custGeom>
            <a:avLst/>
            <a:gdLst>
              <a:gd name="connsiteX0" fmla="*/ 6390 w 12779"/>
              <a:gd name="connsiteY0" fmla="*/ 61925 h 61924"/>
              <a:gd name="connsiteX1" fmla="*/ 12780 w 12779"/>
              <a:gd name="connsiteY1" fmla="*/ 55541 h 61924"/>
              <a:gd name="connsiteX2" fmla="*/ 12780 w 12779"/>
              <a:gd name="connsiteY2" fmla="*/ 6384 h 61924"/>
              <a:gd name="connsiteX3" fmla="*/ 6390 w 12779"/>
              <a:gd name="connsiteY3" fmla="*/ 0 h 61924"/>
              <a:gd name="connsiteX4" fmla="*/ 0 w 12779"/>
              <a:gd name="connsiteY4" fmla="*/ 6384 h 61924"/>
              <a:gd name="connsiteX5" fmla="*/ 0 w 12779"/>
              <a:gd name="connsiteY5" fmla="*/ 55541 h 61924"/>
              <a:gd name="connsiteX6" fmla="*/ 6390 w 12779"/>
              <a:gd name="connsiteY6" fmla="*/ 61925 h 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1924">
                <a:moveTo>
                  <a:pt x="6390" y="61925"/>
                </a:moveTo>
                <a:cubicBezTo>
                  <a:pt x="10224" y="61925"/>
                  <a:pt x="12780" y="59371"/>
                  <a:pt x="12780" y="55541"/>
                </a:cubicBezTo>
                <a:lnTo>
                  <a:pt x="12780" y="6384"/>
                </a:lnTo>
                <a:cubicBezTo>
                  <a:pt x="12780" y="2554"/>
                  <a:pt x="10224" y="0"/>
                  <a:pt x="6390" y="0"/>
                </a:cubicBezTo>
                <a:cubicBezTo>
                  <a:pt x="2556" y="0"/>
                  <a:pt x="0" y="2554"/>
                  <a:pt x="0" y="6384"/>
                </a:cubicBezTo>
                <a:lnTo>
                  <a:pt x="0" y="55541"/>
                </a:lnTo>
                <a:cubicBezTo>
                  <a:pt x="0" y="59371"/>
                  <a:pt x="2556" y="61925"/>
                  <a:pt x="6390" y="61925"/>
                </a:cubicBezTo>
                <a:close/>
              </a:path>
            </a:pathLst>
          </a:custGeom>
          <a:solidFill>
            <a:schemeClr val="bg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9" name="Graphic 4">
            <a:extLst>
              <a:ext uri="{FF2B5EF4-FFF2-40B4-BE49-F238E27FC236}">
                <a16:creationId xmlns:a16="http://schemas.microsoft.com/office/drawing/2014/main" id="{49242C0C-A882-B6C0-E865-D7DE26C397DE}"/>
              </a:ext>
            </a:extLst>
          </p:cNvPr>
          <p:cNvSpPr/>
          <p:nvPr/>
        </p:nvSpPr>
        <p:spPr>
          <a:xfrm>
            <a:off x="10485224" y="2960928"/>
            <a:ext cx="29455" cy="200693"/>
          </a:xfrm>
          <a:custGeom>
            <a:avLst/>
            <a:gdLst>
              <a:gd name="connsiteX0" fmla="*/ 6390 w 12779"/>
              <a:gd name="connsiteY0" fmla="*/ 90014 h 90013"/>
              <a:gd name="connsiteX1" fmla="*/ 12780 w 12779"/>
              <a:gd name="connsiteY1" fmla="*/ 83630 h 90013"/>
              <a:gd name="connsiteX2" fmla="*/ 12780 w 12779"/>
              <a:gd name="connsiteY2" fmla="*/ 6384 h 90013"/>
              <a:gd name="connsiteX3" fmla="*/ 6390 w 12779"/>
              <a:gd name="connsiteY3" fmla="*/ 0 h 90013"/>
              <a:gd name="connsiteX4" fmla="*/ 0 w 12779"/>
              <a:gd name="connsiteY4" fmla="*/ 6384 h 90013"/>
              <a:gd name="connsiteX5" fmla="*/ 0 w 12779"/>
              <a:gd name="connsiteY5" fmla="*/ 83630 h 90013"/>
              <a:gd name="connsiteX6" fmla="*/ 6390 w 12779"/>
              <a:gd name="connsiteY6" fmla="*/ 90014 h 9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90013">
                <a:moveTo>
                  <a:pt x="6390" y="90014"/>
                </a:moveTo>
                <a:cubicBezTo>
                  <a:pt x="10224" y="90014"/>
                  <a:pt x="12780" y="87460"/>
                  <a:pt x="12780" y="83630"/>
                </a:cubicBezTo>
                <a:lnTo>
                  <a:pt x="12780" y="6384"/>
                </a:lnTo>
                <a:cubicBezTo>
                  <a:pt x="12780" y="2554"/>
                  <a:pt x="10224" y="0"/>
                  <a:pt x="6390" y="0"/>
                </a:cubicBezTo>
                <a:cubicBezTo>
                  <a:pt x="2556" y="0"/>
                  <a:pt x="0" y="2554"/>
                  <a:pt x="0" y="6384"/>
                </a:cubicBezTo>
                <a:lnTo>
                  <a:pt x="0" y="83630"/>
                </a:lnTo>
                <a:cubicBezTo>
                  <a:pt x="0" y="87460"/>
                  <a:pt x="3195" y="90014"/>
                  <a:pt x="6390" y="90014"/>
                </a:cubicBezTo>
                <a:close/>
              </a:path>
            </a:pathLst>
          </a:custGeom>
          <a:solidFill>
            <a:schemeClr val="bg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0" name="Graphic 4">
            <a:extLst>
              <a:ext uri="{FF2B5EF4-FFF2-40B4-BE49-F238E27FC236}">
                <a16:creationId xmlns:a16="http://schemas.microsoft.com/office/drawing/2014/main" id="{BFF8F252-BBF6-CD89-7515-8703D5852B42}"/>
              </a:ext>
            </a:extLst>
          </p:cNvPr>
          <p:cNvSpPr/>
          <p:nvPr/>
        </p:nvSpPr>
        <p:spPr>
          <a:xfrm>
            <a:off x="10550031" y="2913955"/>
            <a:ext cx="29455" cy="247667"/>
          </a:xfrm>
          <a:custGeom>
            <a:avLst/>
            <a:gdLst>
              <a:gd name="connsiteX0" fmla="*/ 6390 w 12779"/>
              <a:gd name="connsiteY0" fmla="*/ 111081 h 111081"/>
              <a:gd name="connsiteX1" fmla="*/ 12780 w 12779"/>
              <a:gd name="connsiteY1" fmla="*/ 104697 h 111081"/>
              <a:gd name="connsiteX2" fmla="*/ 12780 w 12779"/>
              <a:gd name="connsiteY2" fmla="*/ 6384 h 111081"/>
              <a:gd name="connsiteX3" fmla="*/ 6390 w 12779"/>
              <a:gd name="connsiteY3" fmla="*/ 0 h 111081"/>
              <a:gd name="connsiteX4" fmla="*/ 0 w 12779"/>
              <a:gd name="connsiteY4" fmla="*/ 6384 h 111081"/>
              <a:gd name="connsiteX5" fmla="*/ 0 w 12779"/>
              <a:gd name="connsiteY5" fmla="*/ 104697 h 111081"/>
              <a:gd name="connsiteX6" fmla="*/ 6390 w 12779"/>
              <a:gd name="connsiteY6" fmla="*/ 111081 h 11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11081">
                <a:moveTo>
                  <a:pt x="6390" y="111081"/>
                </a:moveTo>
                <a:cubicBezTo>
                  <a:pt x="10224" y="111081"/>
                  <a:pt x="12780" y="108528"/>
                  <a:pt x="12780" y="104697"/>
                </a:cubicBezTo>
                <a:lnTo>
                  <a:pt x="12780" y="6384"/>
                </a:lnTo>
                <a:cubicBezTo>
                  <a:pt x="12780" y="2554"/>
                  <a:pt x="10224" y="0"/>
                  <a:pt x="6390" y="0"/>
                </a:cubicBezTo>
                <a:cubicBezTo>
                  <a:pt x="2556" y="0"/>
                  <a:pt x="0" y="2554"/>
                  <a:pt x="0" y="6384"/>
                </a:cubicBezTo>
                <a:lnTo>
                  <a:pt x="0" y="104697"/>
                </a:lnTo>
                <a:cubicBezTo>
                  <a:pt x="0" y="108528"/>
                  <a:pt x="3195" y="111081"/>
                  <a:pt x="6390" y="111081"/>
                </a:cubicBezTo>
                <a:close/>
              </a:path>
            </a:pathLst>
          </a:custGeom>
          <a:solidFill>
            <a:schemeClr val="tx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 name="Graphic 4">
            <a:extLst>
              <a:ext uri="{FF2B5EF4-FFF2-40B4-BE49-F238E27FC236}">
                <a16:creationId xmlns:a16="http://schemas.microsoft.com/office/drawing/2014/main" id="{E61EFEE2-2349-B780-4CCD-B51A0BA907F5}"/>
              </a:ext>
            </a:extLst>
          </p:cNvPr>
          <p:cNvSpPr/>
          <p:nvPr/>
        </p:nvSpPr>
        <p:spPr>
          <a:xfrm>
            <a:off x="10614838" y="3039214"/>
            <a:ext cx="29455" cy="122410"/>
          </a:xfrm>
          <a:custGeom>
            <a:avLst/>
            <a:gdLst>
              <a:gd name="connsiteX0" fmla="*/ 6390 w 12779"/>
              <a:gd name="connsiteY0" fmla="*/ 54902 h 54902"/>
              <a:gd name="connsiteX1" fmla="*/ 12780 w 12779"/>
              <a:gd name="connsiteY1" fmla="*/ 48518 h 54902"/>
              <a:gd name="connsiteX2" fmla="*/ 12780 w 12779"/>
              <a:gd name="connsiteY2" fmla="*/ 6384 h 54902"/>
              <a:gd name="connsiteX3" fmla="*/ 6390 w 12779"/>
              <a:gd name="connsiteY3" fmla="*/ 0 h 54902"/>
              <a:gd name="connsiteX4" fmla="*/ 0 w 12779"/>
              <a:gd name="connsiteY4" fmla="*/ 6384 h 54902"/>
              <a:gd name="connsiteX5" fmla="*/ 0 w 12779"/>
              <a:gd name="connsiteY5" fmla="*/ 48518 h 54902"/>
              <a:gd name="connsiteX6" fmla="*/ 6390 w 12779"/>
              <a:gd name="connsiteY6" fmla="*/ 54902 h 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54902">
                <a:moveTo>
                  <a:pt x="6390" y="54902"/>
                </a:moveTo>
                <a:cubicBezTo>
                  <a:pt x="10224" y="54902"/>
                  <a:pt x="12780" y="52349"/>
                  <a:pt x="12780" y="48518"/>
                </a:cubicBezTo>
                <a:lnTo>
                  <a:pt x="12780" y="6384"/>
                </a:lnTo>
                <a:cubicBezTo>
                  <a:pt x="12780" y="2554"/>
                  <a:pt x="10224" y="0"/>
                  <a:pt x="6390" y="0"/>
                </a:cubicBezTo>
                <a:cubicBezTo>
                  <a:pt x="2556" y="0"/>
                  <a:pt x="0" y="2554"/>
                  <a:pt x="0" y="6384"/>
                </a:cubicBezTo>
                <a:lnTo>
                  <a:pt x="0" y="48518"/>
                </a:lnTo>
                <a:cubicBezTo>
                  <a:pt x="0" y="52349"/>
                  <a:pt x="3195" y="54902"/>
                  <a:pt x="6390" y="54902"/>
                </a:cubicBezTo>
                <a:close/>
              </a:path>
            </a:pathLst>
          </a:custGeom>
          <a:solidFill>
            <a:schemeClr val="bg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2" name="Graphic 4">
            <a:extLst>
              <a:ext uri="{FF2B5EF4-FFF2-40B4-BE49-F238E27FC236}">
                <a16:creationId xmlns:a16="http://schemas.microsoft.com/office/drawing/2014/main" id="{644FBCAF-00FF-28B3-147B-2F04016CB65B}"/>
              </a:ext>
            </a:extLst>
          </p:cNvPr>
          <p:cNvSpPr/>
          <p:nvPr/>
        </p:nvSpPr>
        <p:spPr>
          <a:xfrm>
            <a:off x="10552488" y="2956735"/>
            <a:ext cx="29455" cy="200693"/>
          </a:xfrm>
          <a:custGeom>
            <a:avLst/>
            <a:gdLst>
              <a:gd name="connsiteX0" fmla="*/ 6390 w 12779"/>
              <a:gd name="connsiteY0" fmla="*/ 90014 h 90013"/>
              <a:gd name="connsiteX1" fmla="*/ 12780 w 12779"/>
              <a:gd name="connsiteY1" fmla="*/ 83630 h 90013"/>
              <a:gd name="connsiteX2" fmla="*/ 12780 w 12779"/>
              <a:gd name="connsiteY2" fmla="*/ 6384 h 90013"/>
              <a:gd name="connsiteX3" fmla="*/ 6390 w 12779"/>
              <a:gd name="connsiteY3" fmla="*/ 0 h 90013"/>
              <a:gd name="connsiteX4" fmla="*/ 0 w 12779"/>
              <a:gd name="connsiteY4" fmla="*/ 6384 h 90013"/>
              <a:gd name="connsiteX5" fmla="*/ 0 w 12779"/>
              <a:gd name="connsiteY5" fmla="*/ 83630 h 90013"/>
              <a:gd name="connsiteX6" fmla="*/ 6390 w 12779"/>
              <a:gd name="connsiteY6" fmla="*/ 90014 h 9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90013">
                <a:moveTo>
                  <a:pt x="6390" y="90014"/>
                </a:moveTo>
                <a:cubicBezTo>
                  <a:pt x="10224" y="90014"/>
                  <a:pt x="12780" y="87460"/>
                  <a:pt x="12780" y="83630"/>
                </a:cubicBezTo>
                <a:lnTo>
                  <a:pt x="12780" y="6384"/>
                </a:lnTo>
                <a:cubicBezTo>
                  <a:pt x="12780" y="2554"/>
                  <a:pt x="10224" y="0"/>
                  <a:pt x="6390" y="0"/>
                </a:cubicBezTo>
                <a:cubicBezTo>
                  <a:pt x="2556" y="0"/>
                  <a:pt x="0" y="2554"/>
                  <a:pt x="0" y="6384"/>
                </a:cubicBezTo>
                <a:lnTo>
                  <a:pt x="0" y="83630"/>
                </a:lnTo>
                <a:cubicBezTo>
                  <a:pt x="0" y="87460"/>
                  <a:pt x="3195" y="90014"/>
                  <a:pt x="6390" y="90014"/>
                </a:cubicBezTo>
                <a:close/>
              </a:path>
            </a:pathLst>
          </a:custGeom>
          <a:solidFill>
            <a:schemeClr val="bg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3" name="Graphic 4">
            <a:extLst>
              <a:ext uri="{FF2B5EF4-FFF2-40B4-BE49-F238E27FC236}">
                <a16:creationId xmlns:a16="http://schemas.microsoft.com/office/drawing/2014/main" id="{BDCD7CCB-6BC3-05B7-9BCB-29CD41A30A9B}"/>
              </a:ext>
            </a:extLst>
          </p:cNvPr>
          <p:cNvSpPr/>
          <p:nvPr/>
        </p:nvSpPr>
        <p:spPr>
          <a:xfrm>
            <a:off x="10423035" y="3010496"/>
            <a:ext cx="29455" cy="138066"/>
          </a:xfrm>
          <a:custGeom>
            <a:avLst/>
            <a:gdLst>
              <a:gd name="connsiteX0" fmla="*/ 6390 w 12779"/>
              <a:gd name="connsiteY0" fmla="*/ 61925 h 61924"/>
              <a:gd name="connsiteX1" fmla="*/ 12780 w 12779"/>
              <a:gd name="connsiteY1" fmla="*/ 55541 h 61924"/>
              <a:gd name="connsiteX2" fmla="*/ 12780 w 12779"/>
              <a:gd name="connsiteY2" fmla="*/ 6384 h 61924"/>
              <a:gd name="connsiteX3" fmla="*/ 6390 w 12779"/>
              <a:gd name="connsiteY3" fmla="*/ 0 h 61924"/>
              <a:gd name="connsiteX4" fmla="*/ 0 w 12779"/>
              <a:gd name="connsiteY4" fmla="*/ 6384 h 61924"/>
              <a:gd name="connsiteX5" fmla="*/ 0 w 12779"/>
              <a:gd name="connsiteY5" fmla="*/ 55541 h 61924"/>
              <a:gd name="connsiteX6" fmla="*/ 6390 w 12779"/>
              <a:gd name="connsiteY6" fmla="*/ 61925 h 6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1924">
                <a:moveTo>
                  <a:pt x="6390" y="61925"/>
                </a:moveTo>
                <a:cubicBezTo>
                  <a:pt x="10224" y="61925"/>
                  <a:pt x="12780" y="59371"/>
                  <a:pt x="12780" y="55541"/>
                </a:cubicBezTo>
                <a:lnTo>
                  <a:pt x="12780" y="6384"/>
                </a:lnTo>
                <a:cubicBezTo>
                  <a:pt x="12780" y="2554"/>
                  <a:pt x="10224" y="0"/>
                  <a:pt x="6390" y="0"/>
                </a:cubicBezTo>
                <a:cubicBezTo>
                  <a:pt x="2556" y="0"/>
                  <a:pt x="0" y="2554"/>
                  <a:pt x="0" y="6384"/>
                </a:cubicBezTo>
                <a:lnTo>
                  <a:pt x="0" y="55541"/>
                </a:lnTo>
                <a:cubicBezTo>
                  <a:pt x="0" y="59371"/>
                  <a:pt x="2556" y="61925"/>
                  <a:pt x="6390" y="61925"/>
                </a:cubicBezTo>
                <a:close/>
              </a:path>
            </a:pathLst>
          </a:custGeom>
          <a:solidFill>
            <a:schemeClr val="bg1"/>
          </a:solidFill>
          <a:ln w="639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62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20589FE0-B86F-667F-9535-4322AD76E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22" y="6122165"/>
            <a:ext cx="1684027" cy="640463"/>
          </a:xfrm>
          <a:prstGeom prst="rect">
            <a:avLst/>
          </a:prstGeom>
        </p:spPr>
      </p:pic>
      <p:sp>
        <p:nvSpPr>
          <p:cNvPr id="8" name="Content Placeholder 2">
            <a:extLst>
              <a:ext uri="{FF2B5EF4-FFF2-40B4-BE49-F238E27FC236}">
                <a16:creationId xmlns:a16="http://schemas.microsoft.com/office/drawing/2014/main" id="{ED4C2B02-CEFB-45E2-B6B6-A0849D1B3338}"/>
              </a:ext>
            </a:extLst>
          </p:cNvPr>
          <p:cNvSpPr txBox="1">
            <a:spLocks/>
          </p:cNvSpPr>
          <p:nvPr/>
        </p:nvSpPr>
        <p:spPr>
          <a:xfrm>
            <a:off x="5813551" y="1339095"/>
            <a:ext cx="4238224" cy="467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pic>
        <p:nvPicPr>
          <p:cNvPr id="10" name="Picture 9" descr="A group of people sitting in a room&#10;&#10;Description automatically generated with medium confidence">
            <a:extLst>
              <a:ext uri="{FF2B5EF4-FFF2-40B4-BE49-F238E27FC236}">
                <a16:creationId xmlns:a16="http://schemas.microsoft.com/office/drawing/2014/main" id="{A5B5341F-15A5-4778-B6C1-4EF133476143}"/>
              </a:ext>
            </a:extLst>
          </p:cNvPr>
          <p:cNvPicPr>
            <a:picLocks noChangeAspect="1"/>
          </p:cNvPicPr>
          <p:nvPr/>
        </p:nvPicPr>
        <p:blipFill rotWithShape="1">
          <a:blip r:embed="rId4">
            <a:extLst>
              <a:ext uri="{28A0092B-C50C-407E-A947-70E740481C1C}">
                <a14:useLocalDpi xmlns:a14="http://schemas.microsoft.com/office/drawing/2010/main" val="0"/>
              </a:ext>
            </a:extLst>
          </a:blip>
          <a:srcRect l="53048" t="8449" b="14767"/>
          <a:stretch/>
        </p:blipFill>
        <p:spPr>
          <a:xfrm>
            <a:off x="9446294" y="3256887"/>
            <a:ext cx="2382024" cy="2596967"/>
          </a:xfrm>
          <a:prstGeom prst="rect">
            <a:avLst/>
          </a:prstGeom>
        </p:spPr>
      </p:pic>
      <p:sp>
        <p:nvSpPr>
          <p:cNvPr id="11" name="Text Placeholder 3">
            <a:extLst>
              <a:ext uri="{FF2B5EF4-FFF2-40B4-BE49-F238E27FC236}">
                <a16:creationId xmlns:a16="http://schemas.microsoft.com/office/drawing/2014/main" id="{D1D25583-BF56-43CA-A90C-AD26CE22BF34}"/>
              </a:ext>
            </a:extLst>
          </p:cNvPr>
          <p:cNvSpPr txBox="1">
            <a:spLocks/>
          </p:cNvSpPr>
          <p:nvPr/>
        </p:nvSpPr>
        <p:spPr>
          <a:xfrm>
            <a:off x="249383" y="1894773"/>
            <a:ext cx="8829303" cy="467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solidFill>
                  <a:schemeClr val="accent2"/>
                </a:solidFill>
              </a:rPr>
              <a:t>Next Steps</a:t>
            </a:r>
          </a:p>
          <a:p>
            <a:pPr marL="571500" indent="-571500"/>
            <a:r>
              <a:rPr lang="en-US" dirty="0">
                <a:solidFill>
                  <a:schemeClr val="accent2"/>
                </a:solidFill>
              </a:rPr>
              <a:t>Product demos in January</a:t>
            </a:r>
          </a:p>
          <a:p>
            <a:pPr marL="571500" indent="-571500"/>
            <a:r>
              <a:rPr lang="en-US" dirty="0">
                <a:solidFill>
                  <a:schemeClr val="accent2"/>
                </a:solidFill>
              </a:rPr>
              <a:t>Select software and implementation partner through a procurement process</a:t>
            </a:r>
          </a:p>
          <a:p>
            <a:pPr marL="571500" indent="-571500"/>
            <a:r>
              <a:rPr lang="en-US" dirty="0">
                <a:solidFill>
                  <a:schemeClr val="accent2"/>
                </a:solidFill>
              </a:rPr>
              <a:t>Explore partnership opportunities with Florida SUS institutions</a:t>
            </a:r>
          </a:p>
          <a:p>
            <a:pPr marL="0" indent="0">
              <a:buNone/>
            </a:pPr>
            <a:endParaRPr lang="en-US" dirty="0">
              <a:solidFill>
                <a:schemeClr val="accent2"/>
              </a:solidFill>
            </a:endParaRPr>
          </a:p>
        </p:txBody>
      </p:sp>
    </p:spTree>
    <p:extLst>
      <p:ext uri="{BB962C8B-B14F-4D97-AF65-F5344CB8AC3E}">
        <p14:creationId xmlns:p14="http://schemas.microsoft.com/office/powerpoint/2010/main" val="63299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8872D9-50C9-8321-B901-79349AA6FB60}"/>
              </a:ext>
            </a:extLst>
          </p:cNvPr>
          <p:cNvSpPr>
            <a:spLocks noGrp="1"/>
          </p:cNvSpPr>
          <p:nvPr>
            <p:ph type="title"/>
          </p:nvPr>
        </p:nvSpPr>
        <p:spPr>
          <a:xfrm>
            <a:off x="1348242" y="419971"/>
            <a:ext cx="10502434" cy="709971"/>
          </a:xfrm>
        </p:spPr>
        <p:txBody>
          <a:bodyPr/>
          <a:lstStyle/>
          <a:p>
            <a:r>
              <a:rPr lang="en-US" sz="3200" dirty="0"/>
              <a:t>Why Modernization?</a:t>
            </a:r>
          </a:p>
        </p:txBody>
      </p:sp>
      <p:sp>
        <p:nvSpPr>
          <p:cNvPr id="8" name="TextBox 7">
            <a:extLst>
              <a:ext uri="{FF2B5EF4-FFF2-40B4-BE49-F238E27FC236}">
                <a16:creationId xmlns:a16="http://schemas.microsoft.com/office/drawing/2014/main" id="{B719660B-5B14-A13F-A881-172C600F5691}"/>
              </a:ext>
            </a:extLst>
          </p:cNvPr>
          <p:cNvSpPr txBox="1"/>
          <p:nvPr/>
        </p:nvSpPr>
        <p:spPr>
          <a:xfrm>
            <a:off x="1762277" y="2461513"/>
            <a:ext cx="9199057"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rPr>
              <a:t>Aging Legacy System​</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Utilizing an </a:t>
            </a:r>
            <a:r>
              <a:rPr kumimoji="0" lang="en-US" sz="1800" b="1" i="0" u="none" strike="noStrike" kern="1200" cap="none" spc="0" normalizeH="0" baseline="0" noProof="0" dirty="0">
                <a:ln>
                  <a:noFill/>
                </a:ln>
                <a:solidFill>
                  <a:srgbClr val="0020A5"/>
                </a:solidFill>
                <a:effectLst/>
                <a:uLnTx/>
                <a:uFillTx/>
                <a:latin typeface="Calibri" panose="020F0502020204030204"/>
                <a:ea typeface="+mn-ea"/>
                <a:cs typeface="+mn-cs"/>
              </a:rPr>
              <a:t>18-year old system,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current business process are less 			efficient and not fully optimized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rPr>
              <a:t>Decision Making</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Leadership and staff </a:t>
            </a:r>
            <a:r>
              <a:rPr kumimoji="0" lang="en-US" sz="1800" b="1" i="0" u="none" strike="noStrike" kern="1200" cap="none" spc="0" normalizeH="0" baseline="0" noProof="0" dirty="0">
                <a:ln>
                  <a:noFill/>
                </a:ln>
                <a:solidFill>
                  <a:srgbClr val="0020A5"/>
                </a:solidFill>
                <a:effectLst/>
                <a:uLnTx/>
                <a:uFillTx/>
                <a:latin typeface="Calibri" panose="020F0502020204030204"/>
                <a:ea typeface="+mn-ea"/>
                <a:cs typeface="+mn-cs"/>
              </a:rPr>
              <a:t>lack access to quality data, reports, and 			analytics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needed to make timely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Calibri" panose="020F0502020204030204"/>
                <a:ea typeface="+mn-ea"/>
                <a:cs typeface="+mn-cs"/>
              </a:rPr>
              <a:t>Overly Complex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The legacy operating environment is </a:t>
            </a:r>
            <a:r>
              <a:rPr kumimoji="0" lang="en-US" sz="1800" b="1" i="0" u="none" strike="noStrike" kern="1200" cap="none" spc="0" normalizeH="0" baseline="0" noProof="0" dirty="0">
                <a:ln>
                  <a:noFill/>
                </a:ln>
                <a:solidFill>
                  <a:srgbClr val="0020A5"/>
                </a:solidFill>
                <a:effectLst/>
                <a:uLnTx/>
                <a:uFillTx/>
                <a:latin typeface="Calibri" panose="020F0502020204030204"/>
                <a:ea typeface="+mn-ea"/>
                <a:cs typeface="+mn-cs"/>
              </a:rPr>
              <a:t>complex</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and increasingly 			unsustainable due to a </a:t>
            </a:r>
            <a:r>
              <a:rPr kumimoji="0" lang="en-US" sz="1800" b="1" i="0" u="none" strike="noStrike" kern="1200" cap="none" spc="0" normalizeH="0" baseline="0" noProof="0" dirty="0">
                <a:ln>
                  <a:noFill/>
                </a:ln>
                <a:solidFill>
                  <a:srgbClr val="0020A5"/>
                </a:solidFill>
                <a:effectLst/>
                <a:uLnTx/>
                <a:uFillTx/>
                <a:latin typeface="Calibri" panose="020F0502020204030204"/>
                <a:ea typeface="+mn-ea"/>
                <a:cs typeface="+mn-cs"/>
              </a:rPr>
              <a:t>multitude of shadow systems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and 				workarounds developed to meet business needs</a:t>
            </a:r>
          </a:p>
        </p:txBody>
      </p:sp>
      <p:sp>
        <p:nvSpPr>
          <p:cNvPr id="9" name="Rectangle 8">
            <a:extLst>
              <a:ext uri="{FF2B5EF4-FFF2-40B4-BE49-F238E27FC236}">
                <a16:creationId xmlns:a16="http://schemas.microsoft.com/office/drawing/2014/main" id="{52D7ED0F-A734-1E20-6EF8-3CAF44695E99}"/>
              </a:ext>
            </a:extLst>
          </p:cNvPr>
          <p:cNvSpPr/>
          <p:nvPr/>
        </p:nvSpPr>
        <p:spPr>
          <a:xfrm>
            <a:off x="1001110" y="1264464"/>
            <a:ext cx="9960224" cy="1062527"/>
          </a:xfrm>
          <a:prstGeom prst="rect">
            <a:avLst/>
          </a:prstGeom>
          <a:noFill/>
          <a:ln w="19050" cap="sq" cmpd="sng" algn="ctr">
            <a:solidFill>
              <a:schemeClr val="accent1"/>
            </a:solidFill>
            <a:prstDash val="solid"/>
          </a:ln>
          <a:effectLst/>
        </p:spPr>
        <p:txBody>
          <a:bodyPr tIns="182880" bIns="91440" rtlCol="0" anchor="t"/>
          <a:lstStyle/>
          <a:p>
            <a:pPr marL="182880" marR="0" lvl="0" indent="-18288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BE72860B-2A2B-113C-8CDC-3E52552B4F69}"/>
              </a:ext>
            </a:extLst>
          </p:cNvPr>
          <p:cNvSpPr/>
          <p:nvPr/>
        </p:nvSpPr>
        <p:spPr>
          <a:xfrm>
            <a:off x="1230666" y="1448914"/>
            <a:ext cx="9159766" cy="755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1" indent="0" algn="ctr" defTabSz="914400" rtl="0" eaLnBrk="1" fontAlgn="auto" latinLnBrk="0" hangingPunct="1">
              <a:lnSpc>
                <a:spcPct val="100000"/>
              </a:lnSpc>
              <a:spcBef>
                <a:spcPts val="800"/>
              </a:spcBef>
              <a:spcAft>
                <a:spcPts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UF will need to invest in </a:t>
            </a:r>
            <a:r>
              <a:rPr kumimoji="0" lang="en-US" sz="1600" b="1" i="0" u="none" strike="noStrike" kern="1200" cap="none" spc="0" normalizeH="0" baseline="0" noProof="0" dirty="0">
                <a:ln>
                  <a:noFill/>
                </a:ln>
                <a:solidFill>
                  <a:srgbClr val="FA4616"/>
                </a:solidFill>
                <a:effectLst/>
                <a:uLnTx/>
                <a:uFillTx/>
                <a:latin typeface="Open Sans"/>
                <a:ea typeface="Open Sans"/>
                <a:cs typeface="Open Sans"/>
              </a:rPr>
              <a:t>replacing aging infrastructure </a:t>
            </a:r>
          </a:p>
          <a:p>
            <a:pPr marL="0" marR="0" lvl="1" indent="0" algn="ctr" defTabSz="914400" rtl="0" eaLnBrk="1" fontAlgn="auto" latinLnBrk="0" hangingPunct="1">
              <a:lnSpc>
                <a:spcPct val="100000"/>
              </a:lnSpc>
              <a:spcBef>
                <a:spcPts val="800"/>
              </a:spcBef>
              <a:spcAft>
                <a:spcPts val="0"/>
              </a:spcAft>
              <a:buClr>
                <a:srgbClr val="000000"/>
              </a:buClr>
              <a:buSzPct val="100000"/>
              <a:buFontTx/>
              <a:buNone/>
              <a:tabLst/>
              <a:defRPr/>
            </a:pP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with </a:t>
            </a:r>
            <a:r>
              <a:rPr kumimoji="0" lang="en-US" sz="1600" b="1" i="0" u="none" strike="noStrike" kern="1200" cap="none" spc="0" normalizeH="0" baseline="0" noProof="0" dirty="0">
                <a:ln>
                  <a:noFill/>
                </a:ln>
                <a:solidFill>
                  <a:srgbClr val="FA4616"/>
                </a:solidFill>
                <a:effectLst/>
                <a:uLnTx/>
                <a:uFillTx/>
                <a:latin typeface="Open Sans"/>
                <a:ea typeface="Open Sans"/>
                <a:cs typeface="Open Sans"/>
              </a:rPr>
              <a:t>modernized business processes </a:t>
            </a:r>
            <a:r>
              <a:rPr kumimoji="0" lang="en-US" sz="1600" b="0" i="0" u="none" strike="noStrike" kern="1200" cap="none" spc="0" normalizeH="0" baseline="0" noProof="0" dirty="0">
                <a:ln>
                  <a:noFill/>
                </a:ln>
                <a:solidFill>
                  <a:srgbClr val="000000"/>
                </a:solidFill>
                <a:effectLst/>
                <a:uLnTx/>
                <a:uFillTx/>
                <a:latin typeface="Open Sans"/>
                <a:ea typeface="Open Sans"/>
                <a:cs typeface="Open Sans"/>
              </a:rPr>
              <a:t>and a </a:t>
            </a:r>
            <a:r>
              <a:rPr kumimoji="0" lang="en-US" sz="1600" b="1" i="0" u="none" strike="noStrike" kern="1200" cap="none" spc="0" normalizeH="0" baseline="0" noProof="0" dirty="0">
                <a:ln>
                  <a:noFill/>
                </a:ln>
                <a:solidFill>
                  <a:srgbClr val="FA4616"/>
                </a:solidFill>
                <a:effectLst/>
                <a:uLnTx/>
                <a:uFillTx/>
                <a:latin typeface="Open Sans"/>
                <a:ea typeface="Open Sans"/>
                <a:cs typeface="Open Sans"/>
              </a:rPr>
              <a:t>consolidated administrative system</a:t>
            </a:r>
            <a:endParaRPr kumimoji="0" lang="en-US" sz="1600" b="0" i="0" u="none" strike="noStrike" kern="1200" cap="none" spc="0" normalizeH="0" baseline="0" noProof="0" dirty="0">
              <a:ln>
                <a:noFill/>
              </a:ln>
              <a:solidFill>
                <a:srgbClr val="FA4616"/>
              </a:solidFill>
              <a:effectLst/>
              <a:uLnTx/>
              <a:uFillTx/>
              <a:latin typeface="Open Sans"/>
              <a:ea typeface="Open Sans"/>
              <a:cs typeface="Open Sans"/>
            </a:endParaRPr>
          </a:p>
        </p:txBody>
      </p:sp>
      <p:sp>
        <p:nvSpPr>
          <p:cNvPr id="11" name="Freeform 556">
            <a:extLst>
              <a:ext uri="{FF2B5EF4-FFF2-40B4-BE49-F238E27FC236}">
                <a16:creationId xmlns:a16="http://schemas.microsoft.com/office/drawing/2014/main" id="{33109404-9153-A96C-43E6-C72F738604F4}"/>
              </a:ext>
            </a:extLst>
          </p:cNvPr>
          <p:cNvSpPr>
            <a:spLocks noEditPoints="1"/>
          </p:cNvSpPr>
          <p:nvPr/>
        </p:nvSpPr>
        <p:spPr bwMode="auto">
          <a:xfrm>
            <a:off x="1230666" y="4973434"/>
            <a:ext cx="343087" cy="300878"/>
          </a:xfrm>
          <a:custGeom>
            <a:avLst/>
            <a:gdLst>
              <a:gd name="T0" fmla="*/ 242 w 242"/>
              <a:gd name="T1" fmla="*/ 9 h 213"/>
              <a:gd name="T2" fmla="*/ 242 w 242"/>
              <a:gd name="T3" fmla="*/ 9 h 213"/>
              <a:gd name="T4" fmla="*/ 241 w 242"/>
              <a:gd name="T5" fmla="*/ 8 h 213"/>
              <a:gd name="T6" fmla="*/ 241 w 242"/>
              <a:gd name="T7" fmla="*/ 7 h 213"/>
              <a:gd name="T8" fmla="*/ 240 w 242"/>
              <a:gd name="T9" fmla="*/ 7 h 213"/>
              <a:gd name="T10" fmla="*/ 239 w 242"/>
              <a:gd name="T11" fmla="*/ 6 h 213"/>
              <a:gd name="T12" fmla="*/ 239 w 242"/>
              <a:gd name="T13" fmla="*/ 6 h 213"/>
              <a:gd name="T14" fmla="*/ 238 w 242"/>
              <a:gd name="T15" fmla="*/ 6 h 213"/>
              <a:gd name="T16" fmla="*/ 238 w 242"/>
              <a:gd name="T17" fmla="*/ 6 h 213"/>
              <a:gd name="T18" fmla="*/ 80 w 242"/>
              <a:gd name="T19" fmla="*/ 0 h 213"/>
              <a:gd name="T20" fmla="*/ 77 w 242"/>
              <a:gd name="T21" fmla="*/ 0 h 213"/>
              <a:gd name="T22" fmla="*/ 2 w 242"/>
              <a:gd name="T23" fmla="*/ 50 h 213"/>
              <a:gd name="T24" fmla="*/ 2 w 242"/>
              <a:gd name="T25" fmla="*/ 50 h 213"/>
              <a:gd name="T26" fmla="*/ 2 w 242"/>
              <a:gd name="T27" fmla="*/ 50 h 213"/>
              <a:gd name="T28" fmla="*/ 1 w 242"/>
              <a:gd name="T29" fmla="*/ 51 h 213"/>
              <a:gd name="T30" fmla="*/ 1 w 242"/>
              <a:gd name="T31" fmla="*/ 51 h 213"/>
              <a:gd name="T32" fmla="*/ 1 w 242"/>
              <a:gd name="T33" fmla="*/ 52 h 213"/>
              <a:gd name="T34" fmla="*/ 0 w 242"/>
              <a:gd name="T35" fmla="*/ 53 h 213"/>
              <a:gd name="T36" fmla="*/ 0 w 242"/>
              <a:gd name="T37" fmla="*/ 54 h 213"/>
              <a:gd name="T38" fmla="*/ 0 w 242"/>
              <a:gd name="T39" fmla="*/ 195 h 213"/>
              <a:gd name="T40" fmla="*/ 5 w 242"/>
              <a:gd name="T41" fmla="*/ 200 h 213"/>
              <a:gd name="T42" fmla="*/ 175 w 242"/>
              <a:gd name="T43" fmla="*/ 213 h 213"/>
              <a:gd name="T44" fmla="*/ 176 w 242"/>
              <a:gd name="T45" fmla="*/ 213 h 213"/>
              <a:gd name="T46" fmla="*/ 178 w 242"/>
              <a:gd name="T47" fmla="*/ 213 h 213"/>
              <a:gd name="T48" fmla="*/ 178 w 242"/>
              <a:gd name="T49" fmla="*/ 213 h 213"/>
              <a:gd name="T50" fmla="*/ 179 w 242"/>
              <a:gd name="T51" fmla="*/ 212 h 213"/>
              <a:gd name="T52" fmla="*/ 179 w 242"/>
              <a:gd name="T53" fmla="*/ 212 h 213"/>
              <a:gd name="T54" fmla="*/ 179 w 242"/>
              <a:gd name="T55" fmla="*/ 212 h 213"/>
              <a:gd name="T56" fmla="*/ 241 w 242"/>
              <a:gd name="T57" fmla="*/ 148 h 213"/>
              <a:gd name="T58" fmla="*/ 242 w 242"/>
              <a:gd name="T59" fmla="*/ 144 h 213"/>
              <a:gd name="T60" fmla="*/ 242 w 242"/>
              <a:gd name="T61" fmla="*/ 11 h 213"/>
              <a:gd name="T62" fmla="*/ 242 w 242"/>
              <a:gd name="T63" fmla="*/ 9 h 213"/>
              <a:gd name="T64" fmla="*/ 81 w 242"/>
              <a:gd name="T65" fmla="*/ 9 h 213"/>
              <a:gd name="T66" fmla="*/ 225 w 242"/>
              <a:gd name="T67" fmla="*/ 15 h 213"/>
              <a:gd name="T68" fmla="*/ 174 w 242"/>
              <a:gd name="T69" fmla="*/ 59 h 213"/>
              <a:gd name="T70" fmla="*/ 20 w 242"/>
              <a:gd name="T71" fmla="*/ 50 h 213"/>
              <a:gd name="T72" fmla="*/ 81 w 242"/>
              <a:gd name="T73" fmla="*/ 9 h 213"/>
              <a:gd name="T74" fmla="*/ 10 w 242"/>
              <a:gd name="T75" fmla="*/ 59 h 213"/>
              <a:gd name="T76" fmla="*/ 171 w 242"/>
              <a:gd name="T77" fmla="*/ 68 h 213"/>
              <a:gd name="T78" fmla="*/ 171 w 242"/>
              <a:gd name="T79" fmla="*/ 203 h 213"/>
              <a:gd name="T80" fmla="*/ 10 w 242"/>
              <a:gd name="T81" fmla="*/ 191 h 213"/>
              <a:gd name="T82" fmla="*/ 10 w 242"/>
              <a:gd name="T83" fmla="*/ 59 h 213"/>
              <a:gd name="T84" fmla="*/ 233 w 242"/>
              <a:gd name="T85" fmla="*/ 142 h 213"/>
              <a:gd name="T86" fmla="*/ 181 w 242"/>
              <a:gd name="T87" fmla="*/ 197 h 213"/>
              <a:gd name="T88" fmla="*/ 181 w 242"/>
              <a:gd name="T89" fmla="*/ 66 h 213"/>
              <a:gd name="T90" fmla="*/ 233 w 242"/>
              <a:gd name="T91" fmla="*/ 21 h 213"/>
              <a:gd name="T92" fmla="*/ 233 w 242"/>
              <a:gd name="T93"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2" h="213">
                <a:moveTo>
                  <a:pt x="242" y="9"/>
                </a:moveTo>
                <a:cubicBezTo>
                  <a:pt x="242" y="9"/>
                  <a:pt x="242" y="9"/>
                  <a:pt x="242" y="9"/>
                </a:cubicBezTo>
                <a:cubicBezTo>
                  <a:pt x="242" y="8"/>
                  <a:pt x="241" y="8"/>
                  <a:pt x="241" y="8"/>
                </a:cubicBezTo>
                <a:cubicBezTo>
                  <a:pt x="241" y="8"/>
                  <a:pt x="241" y="8"/>
                  <a:pt x="241" y="7"/>
                </a:cubicBezTo>
                <a:cubicBezTo>
                  <a:pt x="241" y="7"/>
                  <a:pt x="240" y="7"/>
                  <a:pt x="240" y="7"/>
                </a:cubicBezTo>
                <a:cubicBezTo>
                  <a:pt x="240" y="6"/>
                  <a:pt x="240" y="6"/>
                  <a:pt x="239" y="6"/>
                </a:cubicBezTo>
                <a:cubicBezTo>
                  <a:pt x="239" y="6"/>
                  <a:pt x="239" y="6"/>
                  <a:pt x="239" y="6"/>
                </a:cubicBezTo>
                <a:cubicBezTo>
                  <a:pt x="239" y="6"/>
                  <a:pt x="238" y="6"/>
                  <a:pt x="238" y="6"/>
                </a:cubicBezTo>
                <a:cubicBezTo>
                  <a:pt x="238" y="6"/>
                  <a:pt x="238" y="6"/>
                  <a:pt x="238" y="6"/>
                </a:cubicBezTo>
                <a:cubicBezTo>
                  <a:pt x="80" y="0"/>
                  <a:pt x="80" y="0"/>
                  <a:pt x="80" y="0"/>
                </a:cubicBezTo>
                <a:cubicBezTo>
                  <a:pt x="79" y="0"/>
                  <a:pt x="78" y="0"/>
                  <a:pt x="77" y="0"/>
                </a:cubicBezTo>
                <a:cubicBezTo>
                  <a:pt x="2" y="50"/>
                  <a:pt x="2" y="50"/>
                  <a:pt x="2" y="50"/>
                </a:cubicBezTo>
                <a:cubicBezTo>
                  <a:pt x="2" y="50"/>
                  <a:pt x="2" y="50"/>
                  <a:pt x="2" y="50"/>
                </a:cubicBezTo>
                <a:cubicBezTo>
                  <a:pt x="2" y="50"/>
                  <a:pt x="2" y="50"/>
                  <a:pt x="2" y="50"/>
                </a:cubicBezTo>
                <a:cubicBezTo>
                  <a:pt x="2" y="50"/>
                  <a:pt x="2" y="50"/>
                  <a:pt x="1" y="51"/>
                </a:cubicBezTo>
                <a:cubicBezTo>
                  <a:pt x="1" y="51"/>
                  <a:pt x="1" y="51"/>
                  <a:pt x="1" y="51"/>
                </a:cubicBezTo>
                <a:cubicBezTo>
                  <a:pt x="1" y="52"/>
                  <a:pt x="1" y="52"/>
                  <a:pt x="1" y="52"/>
                </a:cubicBezTo>
                <a:cubicBezTo>
                  <a:pt x="0" y="52"/>
                  <a:pt x="0" y="53"/>
                  <a:pt x="0" y="53"/>
                </a:cubicBezTo>
                <a:cubicBezTo>
                  <a:pt x="0" y="53"/>
                  <a:pt x="0" y="53"/>
                  <a:pt x="0" y="54"/>
                </a:cubicBezTo>
                <a:cubicBezTo>
                  <a:pt x="0" y="195"/>
                  <a:pt x="0" y="195"/>
                  <a:pt x="0" y="195"/>
                </a:cubicBezTo>
                <a:cubicBezTo>
                  <a:pt x="0" y="198"/>
                  <a:pt x="2" y="200"/>
                  <a:pt x="5" y="200"/>
                </a:cubicBezTo>
                <a:cubicBezTo>
                  <a:pt x="175" y="213"/>
                  <a:pt x="175" y="213"/>
                  <a:pt x="175" y="213"/>
                </a:cubicBezTo>
                <a:cubicBezTo>
                  <a:pt x="176" y="213"/>
                  <a:pt x="176" y="213"/>
                  <a:pt x="176" y="213"/>
                </a:cubicBezTo>
                <a:cubicBezTo>
                  <a:pt x="177" y="213"/>
                  <a:pt x="177" y="213"/>
                  <a:pt x="178" y="213"/>
                </a:cubicBezTo>
                <a:cubicBezTo>
                  <a:pt x="178" y="213"/>
                  <a:pt x="178" y="213"/>
                  <a:pt x="178" y="213"/>
                </a:cubicBezTo>
                <a:cubicBezTo>
                  <a:pt x="179" y="213"/>
                  <a:pt x="179" y="212"/>
                  <a:pt x="179" y="212"/>
                </a:cubicBezTo>
                <a:cubicBezTo>
                  <a:pt x="179" y="212"/>
                  <a:pt x="179" y="212"/>
                  <a:pt x="179" y="212"/>
                </a:cubicBezTo>
                <a:cubicBezTo>
                  <a:pt x="179" y="212"/>
                  <a:pt x="179" y="212"/>
                  <a:pt x="179" y="212"/>
                </a:cubicBezTo>
                <a:cubicBezTo>
                  <a:pt x="241" y="148"/>
                  <a:pt x="241" y="148"/>
                  <a:pt x="241" y="148"/>
                </a:cubicBezTo>
                <a:cubicBezTo>
                  <a:pt x="242" y="147"/>
                  <a:pt x="242" y="146"/>
                  <a:pt x="242" y="144"/>
                </a:cubicBezTo>
                <a:cubicBezTo>
                  <a:pt x="242" y="11"/>
                  <a:pt x="242" y="11"/>
                  <a:pt x="242" y="11"/>
                </a:cubicBezTo>
                <a:cubicBezTo>
                  <a:pt x="242" y="10"/>
                  <a:pt x="242" y="10"/>
                  <a:pt x="242" y="9"/>
                </a:cubicBezTo>
                <a:close/>
                <a:moveTo>
                  <a:pt x="81" y="9"/>
                </a:moveTo>
                <a:cubicBezTo>
                  <a:pt x="225" y="15"/>
                  <a:pt x="225" y="15"/>
                  <a:pt x="225" y="15"/>
                </a:cubicBezTo>
                <a:cubicBezTo>
                  <a:pt x="174" y="59"/>
                  <a:pt x="174" y="59"/>
                  <a:pt x="174" y="59"/>
                </a:cubicBezTo>
                <a:cubicBezTo>
                  <a:pt x="20" y="50"/>
                  <a:pt x="20" y="50"/>
                  <a:pt x="20" y="50"/>
                </a:cubicBezTo>
                <a:lnTo>
                  <a:pt x="81" y="9"/>
                </a:lnTo>
                <a:close/>
                <a:moveTo>
                  <a:pt x="10" y="59"/>
                </a:moveTo>
                <a:cubicBezTo>
                  <a:pt x="171" y="68"/>
                  <a:pt x="171" y="68"/>
                  <a:pt x="171" y="68"/>
                </a:cubicBezTo>
                <a:cubicBezTo>
                  <a:pt x="171" y="203"/>
                  <a:pt x="171" y="203"/>
                  <a:pt x="171" y="203"/>
                </a:cubicBezTo>
                <a:cubicBezTo>
                  <a:pt x="10" y="191"/>
                  <a:pt x="10" y="191"/>
                  <a:pt x="10" y="191"/>
                </a:cubicBezTo>
                <a:lnTo>
                  <a:pt x="10" y="59"/>
                </a:lnTo>
                <a:close/>
                <a:moveTo>
                  <a:pt x="233" y="142"/>
                </a:moveTo>
                <a:cubicBezTo>
                  <a:pt x="181" y="197"/>
                  <a:pt x="181" y="197"/>
                  <a:pt x="181" y="197"/>
                </a:cubicBezTo>
                <a:cubicBezTo>
                  <a:pt x="181" y="66"/>
                  <a:pt x="181" y="66"/>
                  <a:pt x="181" y="66"/>
                </a:cubicBezTo>
                <a:cubicBezTo>
                  <a:pt x="233" y="21"/>
                  <a:pt x="233" y="21"/>
                  <a:pt x="233" y="21"/>
                </a:cubicBezTo>
                <a:lnTo>
                  <a:pt x="233" y="142"/>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874D61D-869E-82E3-7CEA-91D9C7944589}"/>
              </a:ext>
            </a:extLst>
          </p:cNvPr>
          <p:cNvGrpSpPr/>
          <p:nvPr/>
        </p:nvGrpSpPr>
        <p:grpSpPr>
          <a:xfrm>
            <a:off x="1296635" y="3763676"/>
            <a:ext cx="277118" cy="343425"/>
            <a:chOff x="3403601" y="2743200"/>
            <a:chExt cx="444500" cy="550863"/>
          </a:xfrm>
        </p:grpSpPr>
        <p:sp>
          <p:nvSpPr>
            <p:cNvPr id="13" name="Freeform 117">
              <a:extLst>
                <a:ext uri="{FF2B5EF4-FFF2-40B4-BE49-F238E27FC236}">
                  <a16:creationId xmlns:a16="http://schemas.microsoft.com/office/drawing/2014/main" id="{6EAD210F-F791-1937-9DAD-7B2CB0FFF3ED}"/>
                </a:ext>
              </a:extLst>
            </p:cNvPr>
            <p:cNvSpPr>
              <a:spLocks/>
            </p:cNvSpPr>
            <p:nvPr/>
          </p:nvSpPr>
          <p:spPr bwMode="auto">
            <a:xfrm>
              <a:off x="3546476" y="2895600"/>
              <a:ext cx="92075" cy="211138"/>
            </a:xfrm>
            <a:custGeom>
              <a:avLst/>
              <a:gdLst>
                <a:gd name="T0" fmla="*/ 36 w 40"/>
                <a:gd name="T1" fmla="*/ 0 h 91"/>
                <a:gd name="T2" fmla="*/ 31 w 40"/>
                <a:gd name="T3" fmla="*/ 5 h 91"/>
                <a:gd name="T4" fmla="*/ 31 w 40"/>
                <a:gd name="T5" fmla="*/ 62 h 91"/>
                <a:gd name="T6" fmla="*/ 2 w 40"/>
                <a:gd name="T7" fmla="*/ 83 h 91"/>
                <a:gd name="T8" fmla="*/ 1 w 40"/>
                <a:gd name="T9" fmla="*/ 89 h 91"/>
                <a:gd name="T10" fmla="*/ 5 w 40"/>
                <a:gd name="T11" fmla="*/ 91 h 91"/>
                <a:gd name="T12" fmla="*/ 8 w 40"/>
                <a:gd name="T13" fmla="*/ 90 h 91"/>
                <a:gd name="T14" fmla="*/ 38 w 40"/>
                <a:gd name="T15" fmla="*/ 68 h 91"/>
                <a:gd name="T16" fmla="*/ 40 w 40"/>
                <a:gd name="T17" fmla="*/ 64 h 91"/>
                <a:gd name="T18" fmla="*/ 40 w 40"/>
                <a:gd name="T19" fmla="*/ 5 h 91"/>
                <a:gd name="T20" fmla="*/ 36 w 40"/>
                <a:gd name="T2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91">
                  <a:moveTo>
                    <a:pt x="36" y="0"/>
                  </a:moveTo>
                  <a:cubicBezTo>
                    <a:pt x="33" y="0"/>
                    <a:pt x="31" y="3"/>
                    <a:pt x="31" y="5"/>
                  </a:cubicBezTo>
                  <a:cubicBezTo>
                    <a:pt x="31" y="62"/>
                    <a:pt x="31" y="62"/>
                    <a:pt x="31" y="62"/>
                  </a:cubicBezTo>
                  <a:cubicBezTo>
                    <a:pt x="2" y="83"/>
                    <a:pt x="2" y="83"/>
                    <a:pt x="2" y="83"/>
                  </a:cubicBezTo>
                  <a:cubicBezTo>
                    <a:pt x="0" y="84"/>
                    <a:pt x="0" y="87"/>
                    <a:pt x="1" y="89"/>
                  </a:cubicBezTo>
                  <a:cubicBezTo>
                    <a:pt x="2" y="91"/>
                    <a:pt x="3" y="91"/>
                    <a:pt x="5" y="91"/>
                  </a:cubicBezTo>
                  <a:cubicBezTo>
                    <a:pt x="6" y="91"/>
                    <a:pt x="7" y="91"/>
                    <a:pt x="8" y="90"/>
                  </a:cubicBezTo>
                  <a:cubicBezTo>
                    <a:pt x="38" y="68"/>
                    <a:pt x="38" y="68"/>
                    <a:pt x="38" y="68"/>
                  </a:cubicBezTo>
                  <a:cubicBezTo>
                    <a:pt x="40" y="67"/>
                    <a:pt x="40" y="65"/>
                    <a:pt x="40" y="64"/>
                  </a:cubicBezTo>
                  <a:cubicBezTo>
                    <a:pt x="40" y="5"/>
                    <a:pt x="40" y="5"/>
                    <a:pt x="40" y="5"/>
                  </a:cubicBezTo>
                  <a:cubicBezTo>
                    <a:pt x="40" y="3"/>
                    <a:pt x="38" y="0"/>
                    <a:pt x="36"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118">
              <a:extLst>
                <a:ext uri="{FF2B5EF4-FFF2-40B4-BE49-F238E27FC236}">
                  <a16:creationId xmlns:a16="http://schemas.microsoft.com/office/drawing/2014/main" id="{08FFF247-2D4B-6520-E1E5-9614D1B8A035}"/>
                </a:ext>
              </a:extLst>
            </p:cNvPr>
            <p:cNvSpPr>
              <a:spLocks noEditPoints="1"/>
            </p:cNvSpPr>
            <p:nvPr/>
          </p:nvSpPr>
          <p:spPr bwMode="auto">
            <a:xfrm>
              <a:off x="3421063" y="2838450"/>
              <a:ext cx="414338" cy="455613"/>
            </a:xfrm>
            <a:custGeom>
              <a:avLst/>
              <a:gdLst>
                <a:gd name="T0" fmla="*/ 179 w 179"/>
                <a:gd name="T1" fmla="*/ 89 h 197"/>
                <a:gd name="T2" fmla="*/ 90 w 179"/>
                <a:gd name="T3" fmla="*/ 0 h 197"/>
                <a:gd name="T4" fmla="*/ 0 w 179"/>
                <a:gd name="T5" fmla="*/ 89 h 197"/>
                <a:gd name="T6" fmla="*/ 34 w 179"/>
                <a:gd name="T7" fmla="*/ 159 h 197"/>
                <a:gd name="T8" fmla="*/ 16 w 179"/>
                <a:gd name="T9" fmla="*/ 190 h 197"/>
                <a:gd name="T10" fmla="*/ 17 w 179"/>
                <a:gd name="T11" fmla="*/ 196 h 197"/>
                <a:gd name="T12" fmla="*/ 20 w 179"/>
                <a:gd name="T13" fmla="*/ 197 h 197"/>
                <a:gd name="T14" fmla="*/ 24 w 179"/>
                <a:gd name="T15" fmla="*/ 195 h 197"/>
                <a:gd name="T16" fmla="*/ 42 w 179"/>
                <a:gd name="T17" fmla="*/ 164 h 197"/>
                <a:gd name="T18" fmla="*/ 90 w 179"/>
                <a:gd name="T19" fmla="*/ 178 h 197"/>
                <a:gd name="T20" fmla="*/ 138 w 179"/>
                <a:gd name="T21" fmla="*/ 164 h 197"/>
                <a:gd name="T22" fmla="*/ 155 w 179"/>
                <a:gd name="T23" fmla="*/ 195 h 197"/>
                <a:gd name="T24" fmla="*/ 159 w 179"/>
                <a:gd name="T25" fmla="*/ 197 h 197"/>
                <a:gd name="T26" fmla="*/ 162 w 179"/>
                <a:gd name="T27" fmla="*/ 196 h 197"/>
                <a:gd name="T28" fmla="*/ 164 w 179"/>
                <a:gd name="T29" fmla="*/ 190 h 197"/>
                <a:gd name="T30" fmla="*/ 145 w 179"/>
                <a:gd name="T31" fmla="*/ 159 h 197"/>
                <a:gd name="T32" fmla="*/ 179 w 179"/>
                <a:gd name="T33" fmla="*/ 89 h 197"/>
                <a:gd name="T34" fmla="*/ 90 w 179"/>
                <a:gd name="T35" fmla="*/ 169 h 197"/>
                <a:gd name="T36" fmla="*/ 10 w 179"/>
                <a:gd name="T37" fmla="*/ 89 h 197"/>
                <a:gd name="T38" fmla="*/ 90 w 179"/>
                <a:gd name="T39" fmla="*/ 9 h 197"/>
                <a:gd name="T40" fmla="*/ 170 w 179"/>
                <a:gd name="T41" fmla="*/ 89 h 197"/>
                <a:gd name="T42" fmla="*/ 90 w 179"/>
                <a:gd name="T43" fmla="*/ 16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 h="197">
                  <a:moveTo>
                    <a:pt x="179" y="89"/>
                  </a:moveTo>
                  <a:cubicBezTo>
                    <a:pt x="179" y="40"/>
                    <a:pt x="139" y="0"/>
                    <a:pt x="90" y="0"/>
                  </a:cubicBezTo>
                  <a:cubicBezTo>
                    <a:pt x="40" y="0"/>
                    <a:pt x="0" y="40"/>
                    <a:pt x="0" y="89"/>
                  </a:cubicBezTo>
                  <a:cubicBezTo>
                    <a:pt x="0" y="117"/>
                    <a:pt x="13" y="142"/>
                    <a:pt x="34" y="159"/>
                  </a:cubicBezTo>
                  <a:cubicBezTo>
                    <a:pt x="16" y="190"/>
                    <a:pt x="16" y="190"/>
                    <a:pt x="16" y="190"/>
                  </a:cubicBezTo>
                  <a:cubicBezTo>
                    <a:pt x="14" y="192"/>
                    <a:pt x="15" y="195"/>
                    <a:pt x="17" y="196"/>
                  </a:cubicBezTo>
                  <a:cubicBezTo>
                    <a:pt x="18" y="197"/>
                    <a:pt x="19" y="197"/>
                    <a:pt x="20" y="197"/>
                  </a:cubicBezTo>
                  <a:cubicBezTo>
                    <a:pt x="22" y="197"/>
                    <a:pt x="23" y="196"/>
                    <a:pt x="24" y="195"/>
                  </a:cubicBezTo>
                  <a:cubicBezTo>
                    <a:pt x="42" y="164"/>
                    <a:pt x="42" y="164"/>
                    <a:pt x="42" y="164"/>
                  </a:cubicBezTo>
                  <a:cubicBezTo>
                    <a:pt x="56" y="173"/>
                    <a:pt x="72" y="178"/>
                    <a:pt x="90" y="178"/>
                  </a:cubicBezTo>
                  <a:cubicBezTo>
                    <a:pt x="107" y="178"/>
                    <a:pt x="124" y="173"/>
                    <a:pt x="138" y="164"/>
                  </a:cubicBezTo>
                  <a:cubicBezTo>
                    <a:pt x="155" y="195"/>
                    <a:pt x="155" y="195"/>
                    <a:pt x="155" y="195"/>
                  </a:cubicBezTo>
                  <a:cubicBezTo>
                    <a:pt x="156" y="196"/>
                    <a:pt x="158" y="197"/>
                    <a:pt x="159" y="197"/>
                  </a:cubicBezTo>
                  <a:cubicBezTo>
                    <a:pt x="160" y="197"/>
                    <a:pt x="161" y="197"/>
                    <a:pt x="162" y="196"/>
                  </a:cubicBezTo>
                  <a:cubicBezTo>
                    <a:pt x="164" y="195"/>
                    <a:pt x="165" y="192"/>
                    <a:pt x="164" y="190"/>
                  </a:cubicBezTo>
                  <a:cubicBezTo>
                    <a:pt x="145" y="159"/>
                    <a:pt x="145" y="159"/>
                    <a:pt x="145" y="159"/>
                  </a:cubicBezTo>
                  <a:cubicBezTo>
                    <a:pt x="166" y="142"/>
                    <a:pt x="179" y="117"/>
                    <a:pt x="179" y="89"/>
                  </a:cubicBezTo>
                  <a:close/>
                  <a:moveTo>
                    <a:pt x="90" y="169"/>
                  </a:moveTo>
                  <a:cubicBezTo>
                    <a:pt x="46" y="169"/>
                    <a:pt x="10" y="133"/>
                    <a:pt x="10" y="89"/>
                  </a:cubicBezTo>
                  <a:cubicBezTo>
                    <a:pt x="10" y="45"/>
                    <a:pt x="46" y="9"/>
                    <a:pt x="90" y="9"/>
                  </a:cubicBezTo>
                  <a:cubicBezTo>
                    <a:pt x="134" y="9"/>
                    <a:pt x="170" y="45"/>
                    <a:pt x="170" y="89"/>
                  </a:cubicBezTo>
                  <a:cubicBezTo>
                    <a:pt x="170" y="133"/>
                    <a:pt x="134" y="169"/>
                    <a:pt x="90" y="169"/>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119">
              <a:extLst>
                <a:ext uri="{FF2B5EF4-FFF2-40B4-BE49-F238E27FC236}">
                  <a16:creationId xmlns:a16="http://schemas.microsoft.com/office/drawing/2014/main" id="{0AAE5003-D56C-06E3-3E5B-B66AC99F0F30}"/>
                </a:ext>
              </a:extLst>
            </p:cNvPr>
            <p:cNvSpPr>
              <a:spLocks noEditPoints="1"/>
            </p:cNvSpPr>
            <p:nvPr/>
          </p:nvSpPr>
          <p:spPr bwMode="auto">
            <a:xfrm>
              <a:off x="3403601" y="2743200"/>
              <a:ext cx="174625" cy="134938"/>
            </a:xfrm>
            <a:custGeom>
              <a:avLst/>
              <a:gdLst>
                <a:gd name="T0" fmla="*/ 14 w 76"/>
                <a:gd name="T1" fmla="*/ 58 h 58"/>
                <a:gd name="T2" fmla="*/ 17 w 76"/>
                <a:gd name="T3" fmla="*/ 58 h 58"/>
                <a:gd name="T4" fmla="*/ 73 w 76"/>
                <a:gd name="T5" fmla="*/ 25 h 58"/>
                <a:gd name="T6" fmla="*/ 75 w 76"/>
                <a:gd name="T7" fmla="*/ 22 h 58"/>
                <a:gd name="T8" fmla="*/ 75 w 76"/>
                <a:gd name="T9" fmla="*/ 19 h 58"/>
                <a:gd name="T10" fmla="*/ 43 w 76"/>
                <a:gd name="T11" fmla="*/ 0 h 58"/>
                <a:gd name="T12" fmla="*/ 24 w 76"/>
                <a:gd name="T13" fmla="*/ 5 h 58"/>
                <a:gd name="T14" fmla="*/ 10 w 76"/>
                <a:gd name="T15" fmla="*/ 56 h 58"/>
                <a:gd name="T16" fmla="*/ 14 w 76"/>
                <a:gd name="T17" fmla="*/ 58 h 58"/>
                <a:gd name="T18" fmla="*/ 29 w 76"/>
                <a:gd name="T19" fmla="*/ 13 h 58"/>
                <a:gd name="T20" fmla="*/ 43 w 76"/>
                <a:gd name="T21" fmla="*/ 10 h 58"/>
                <a:gd name="T22" fmla="*/ 64 w 76"/>
                <a:gd name="T23" fmla="*/ 20 h 58"/>
                <a:gd name="T24" fmla="*/ 16 w 76"/>
                <a:gd name="T25" fmla="*/ 47 h 58"/>
                <a:gd name="T26" fmla="*/ 29 w 76"/>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58">
                  <a:moveTo>
                    <a:pt x="14" y="58"/>
                  </a:moveTo>
                  <a:cubicBezTo>
                    <a:pt x="15" y="58"/>
                    <a:pt x="16" y="58"/>
                    <a:pt x="17" y="58"/>
                  </a:cubicBezTo>
                  <a:cubicBezTo>
                    <a:pt x="73" y="25"/>
                    <a:pt x="73" y="25"/>
                    <a:pt x="73" y="25"/>
                  </a:cubicBezTo>
                  <a:cubicBezTo>
                    <a:pt x="74" y="25"/>
                    <a:pt x="75" y="24"/>
                    <a:pt x="75" y="22"/>
                  </a:cubicBezTo>
                  <a:cubicBezTo>
                    <a:pt x="76" y="21"/>
                    <a:pt x="75" y="20"/>
                    <a:pt x="75" y="19"/>
                  </a:cubicBezTo>
                  <a:cubicBezTo>
                    <a:pt x="68" y="7"/>
                    <a:pt x="56" y="0"/>
                    <a:pt x="43" y="0"/>
                  </a:cubicBezTo>
                  <a:cubicBezTo>
                    <a:pt x="36" y="0"/>
                    <a:pt x="30" y="2"/>
                    <a:pt x="24" y="5"/>
                  </a:cubicBezTo>
                  <a:cubicBezTo>
                    <a:pt x="6" y="15"/>
                    <a:pt x="0" y="38"/>
                    <a:pt x="10" y="56"/>
                  </a:cubicBezTo>
                  <a:cubicBezTo>
                    <a:pt x="11" y="58"/>
                    <a:pt x="13" y="58"/>
                    <a:pt x="14" y="58"/>
                  </a:cubicBezTo>
                  <a:close/>
                  <a:moveTo>
                    <a:pt x="29" y="13"/>
                  </a:moveTo>
                  <a:cubicBezTo>
                    <a:pt x="33" y="11"/>
                    <a:pt x="38" y="10"/>
                    <a:pt x="43" y="10"/>
                  </a:cubicBezTo>
                  <a:cubicBezTo>
                    <a:pt x="51" y="10"/>
                    <a:pt x="59" y="13"/>
                    <a:pt x="64" y="20"/>
                  </a:cubicBezTo>
                  <a:cubicBezTo>
                    <a:pt x="16" y="47"/>
                    <a:pt x="16" y="47"/>
                    <a:pt x="16" y="47"/>
                  </a:cubicBezTo>
                  <a:cubicBezTo>
                    <a:pt x="12" y="35"/>
                    <a:pt x="17" y="20"/>
                    <a:pt x="29"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120">
              <a:extLst>
                <a:ext uri="{FF2B5EF4-FFF2-40B4-BE49-F238E27FC236}">
                  <a16:creationId xmlns:a16="http://schemas.microsoft.com/office/drawing/2014/main" id="{24BE9D1C-1B23-BAC2-688D-DB1B576309DE}"/>
                </a:ext>
              </a:extLst>
            </p:cNvPr>
            <p:cNvSpPr>
              <a:spLocks noEditPoints="1"/>
            </p:cNvSpPr>
            <p:nvPr/>
          </p:nvSpPr>
          <p:spPr bwMode="auto">
            <a:xfrm>
              <a:off x="3681413" y="2743200"/>
              <a:ext cx="166688" cy="134938"/>
            </a:xfrm>
            <a:custGeom>
              <a:avLst/>
              <a:gdLst>
                <a:gd name="T0" fmla="*/ 2 w 72"/>
                <a:gd name="T1" fmla="*/ 25 h 58"/>
                <a:gd name="T2" fmla="*/ 59 w 72"/>
                <a:gd name="T3" fmla="*/ 58 h 58"/>
                <a:gd name="T4" fmla="*/ 61 w 72"/>
                <a:gd name="T5" fmla="*/ 58 h 58"/>
                <a:gd name="T6" fmla="*/ 65 w 72"/>
                <a:gd name="T7" fmla="*/ 56 h 58"/>
                <a:gd name="T8" fmla="*/ 69 w 72"/>
                <a:gd name="T9" fmla="*/ 28 h 58"/>
                <a:gd name="T10" fmla="*/ 52 w 72"/>
                <a:gd name="T11" fmla="*/ 5 h 58"/>
                <a:gd name="T12" fmla="*/ 33 w 72"/>
                <a:gd name="T13" fmla="*/ 0 h 58"/>
                <a:gd name="T14" fmla="*/ 1 w 72"/>
                <a:gd name="T15" fmla="*/ 19 h 58"/>
                <a:gd name="T16" fmla="*/ 0 w 72"/>
                <a:gd name="T17" fmla="*/ 22 h 58"/>
                <a:gd name="T18" fmla="*/ 2 w 72"/>
                <a:gd name="T19" fmla="*/ 25 h 58"/>
                <a:gd name="T20" fmla="*/ 33 w 72"/>
                <a:gd name="T21" fmla="*/ 10 h 58"/>
                <a:gd name="T22" fmla="*/ 47 w 72"/>
                <a:gd name="T23" fmla="*/ 13 h 58"/>
                <a:gd name="T24" fmla="*/ 60 w 72"/>
                <a:gd name="T25" fmla="*/ 30 h 58"/>
                <a:gd name="T26" fmla="*/ 59 w 72"/>
                <a:gd name="T27" fmla="*/ 47 h 58"/>
                <a:gd name="T28" fmla="*/ 12 w 72"/>
                <a:gd name="T29" fmla="*/ 20 h 58"/>
                <a:gd name="T30" fmla="*/ 33 w 72"/>
                <a:gd name="T31"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58">
                  <a:moveTo>
                    <a:pt x="2" y="25"/>
                  </a:moveTo>
                  <a:cubicBezTo>
                    <a:pt x="59" y="58"/>
                    <a:pt x="59" y="58"/>
                    <a:pt x="59" y="58"/>
                  </a:cubicBezTo>
                  <a:cubicBezTo>
                    <a:pt x="60" y="58"/>
                    <a:pt x="60" y="58"/>
                    <a:pt x="61" y="58"/>
                  </a:cubicBezTo>
                  <a:cubicBezTo>
                    <a:pt x="63" y="58"/>
                    <a:pt x="64" y="58"/>
                    <a:pt x="65" y="56"/>
                  </a:cubicBezTo>
                  <a:cubicBezTo>
                    <a:pt x="70" y="47"/>
                    <a:pt x="72" y="37"/>
                    <a:pt x="69" y="28"/>
                  </a:cubicBezTo>
                  <a:cubicBezTo>
                    <a:pt x="66" y="18"/>
                    <a:pt x="60" y="10"/>
                    <a:pt x="52" y="5"/>
                  </a:cubicBezTo>
                  <a:cubicBezTo>
                    <a:pt x="46" y="2"/>
                    <a:pt x="40" y="0"/>
                    <a:pt x="33" y="0"/>
                  </a:cubicBezTo>
                  <a:cubicBezTo>
                    <a:pt x="20" y="0"/>
                    <a:pt x="7" y="7"/>
                    <a:pt x="1" y="19"/>
                  </a:cubicBezTo>
                  <a:cubicBezTo>
                    <a:pt x="0" y="20"/>
                    <a:pt x="0" y="21"/>
                    <a:pt x="0" y="22"/>
                  </a:cubicBezTo>
                  <a:cubicBezTo>
                    <a:pt x="1" y="24"/>
                    <a:pt x="1" y="25"/>
                    <a:pt x="2" y="25"/>
                  </a:cubicBezTo>
                  <a:close/>
                  <a:moveTo>
                    <a:pt x="33" y="10"/>
                  </a:moveTo>
                  <a:cubicBezTo>
                    <a:pt x="38" y="10"/>
                    <a:pt x="43" y="11"/>
                    <a:pt x="47" y="13"/>
                  </a:cubicBezTo>
                  <a:cubicBezTo>
                    <a:pt x="53" y="17"/>
                    <a:pt x="58" y="23"/>
                    <a:pt x="60" y="30"/>
                  </a:cubicBezTo>
                  <a:cubicBezTo>
                    <a:pt x="61" y="36"/>
                    <a:pt x="61" y="42"/>
                    <a:pt x="59" y="47"/>
                  </a:cubicBezTo>
                  <a:cubicBezTo>
                    <a:pt x="12" y="20"/>
                    <a:pt x="12" y="20"/>
                    <a:pt x="12" y="20"/>
                  </a:cubicBezTo>
                  <a:cubicBezTo>
                    <a:pt x="17" y="13"/>
                    <a:pt x="25" y="10"/>
                    <a:pt x="33" y="1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29ACB050-DE52-FE0B-0B47-46E9B0211093}"/>
              </a:ext>
            </a:extLst>
          </p:cNvPr>
          <p:cNvGrpSpPr/>
          <p:nvPr/>
        </p:nvGrpSpPr>
        <p:grpSpPr>
          <a:xfrm>
            <a:off x="1270452" y="2772174"/>
            <a:ext cx="322418" cy="319351"/>
            <a:chOff x="10845801" y="7108825"/>
            <a:chExt cx="500063" cy="495301"/>
          </a:xfrm>
        </p:grpSpPr>
        <p:sp>
          <p:nvSpPr>
            <p:cNvPr id="18" name="Freeform 498">
              <a:extLst>
                <a:ext uri="{FF2B5EF4-FFF2-40B4-BE49-F238E27FC236}">
                  <a16:creationId xmlns:a16="http://schemas.microsoft.com/office/drawing/2014/main" id="{AF8F50EE-0A6B-A34D-EC05-EB39154E3341}"/>
                </a:ext>
              </a:extLst>
            </p:cNvPr>
            <p:cNvSpPr>
              <a:spLocks noEditPoints="1"/>
            </p:cNvSpPr>
            <p:nvPr/>
          </p:nvSpPr>
          <p:spPr bwMode="auto">
            <a:xfrm>
              <a:off x="10966451" y="7169150"/>
              <a:ext cx="192088" cy="192088"/>
            </a:xfrm>
            <a:custGeom>
              <a:avLst/>
              <a:gdLst>
                <a:gd name="T0" fmla="*/ 7 w 92"/>
                <a:gd name="T1" fmla="*/ 92 h 92"/>
                <a:gd name="T2" fmla="*/ 84 w 92"/>
                <a:gd name="T3" fmla="*/ 92 h 92"/>
                <a:gd name="T4" fmla="*/ 92 w 92"/>
                <a:gd name="T5" fmla="*/ 84 h 92"/>
                <a:gd name="T6" fmla="*/ 92 w 92"/>
                <a:gd name="T7" fmla="*/ 74 h 92"/>
                <a:gd name="T8" fmla="*/ 87 w 92"/>
                <a:gd name="T9" fmla="*/ 67 h 92"/>
                <a:gd name="T10" fmla="*/ 61 w 92"/>
                <a:gd name="T11" fmla="*/ 54 h 92"/>
                <a:gd name="T12" fmla="*/ 61 w 92"/>
                <a:gd name="T13" fmla="*/ 53 h 92"/>
                <a:gd name="T14" fmla="*/ 67 w 92"/>
                <a:gd name="T15" fmla="*/ 43 h 92"/>
                <a:gd name="T16" fmla="*/ 70 w 92"/>
                <a:gd name="T17" fmla="*/ 34 h 92"/>
                <a:gd name="T18" fmla="*/ 68 w 92"/>
                <a:gd name="T19" fmla="*/ 29 h 92"/>
                <a:gd name="T20" fmla="*/ 68 w 92"/>
                <a:gd name="T21" fmla="*/ 21 h 92"/>
                <a:gd name="T22" fmla="*/ 46 w 92"/>
                <a:gd name="T23" fmla="*/ 0 h 92"/>
                <a:gd name="T24" fmla="*/ 23 w 92"/>
                <a:gd name="T25" fmla="*/ 21 h 92"/>
                <a:gd name="T26" fmla="*/ 23 w 92"/>
                <a:gd name="T27" fmla="*/ 29 h 92"/>
                <a:gd name="T28" fmla="*/ 22 w 92"/>
                <a:gd name="T29" fmla="*/ 34 h 92"/>
                <a:gd name="T30" fmla="*/ 25 w 92"/>
                <a:gd name="T31" fmla="*/ 43 h 92"/>
                <a:gd name="T32" fmla="*/ 31 w 92"/>
                <a:gd name="T33" fmla="*/ 53 h 92"/>
                <a:gd name="T34" fmla="*/ 31 w 92"/>
                <a:gd name="T35" fmla="*/ 54 h 92"/>
                <a:gd name="T36" fmla="*/ 5 w 92"/>
                <a:gd name="T37" fmla="*/ 67 h 92"/>
                <a:gd name="T38" fmla="*/ 0 w 92"/>
                <a:gd name="T39" fmla="*/ 74 h 92"/>
                <a:gd name="T40" fmla="*/ 0 w 92"/>
                <a:gd name="T41" fmla="*/ 84 h 92"/>
                <a:gd name="T42" fmla="*/ 7 w 92"/>
                <a:gd name="T43" fmla="*/ 92 h 92"/>
                <a:gd name="T44" fmla="*/ 9 w 92"/>
                <a:gd name="T45" fmla="*/ 75 h 92"/>
                <a:gd name="T46" fmla="*/ 40 w 92"/>
                <a:gd name="T47" fmla="*/ 57 h 92"/>
                <a:gd name="T48" fmla="*/ 41 w 92"/>
                <a:gd name="T49" fmla="*/ 56 h 92"/>
                <a:gd name="T50" fmla="*/ 41 w 92"/>
                <a:gd name="T51" fmla="*/ 51 h 92"/>
                <a:gd name="T52" fmla="*/ 39 w 92"/>
                <a:gd name="T53" fmla="*/ 48 h 92"/>
                <a:gd name="T54" fmla="*/ 34 w 92"/>
                <a:gd name="T55" fmla="*/ 39 h 92"/>
                <a:gd name="T56" fmla="*/ 32 w 92"/>
                <a:gd name="T57" fmla="*/ 36 h 92"/>
                <a:gd name="T58" fmla="*/ 31 w 92"/>
                <a:gd name="T59" fmla="*/ 34 h 92"/>
                <a:gd name="T60" fmla="*/ 32 w 92"/>
                <a:gd name="T61" fmla="*/ 33 h 92"/>
                <a:gd name="T62" fmla="*/ 33 w 92"/>
                <a:gd name="T63" fmla="*/ 30 h 92"/>
                <a:gd name="T64" fmla="*/ 33 w 92"/>
                <a:gd name="T65" fmla="*/ 21 h 92"/>
                <a:gd name="T66" fmla="*/ 46 w 92"/>
                <a:gd name="T67" fmla="*/ 9 h 92"/>
                <a:gd name="T68" fmla="*/ 59 w 92"/>
                <a:gd name="T69" fmla="*/ 21 h 92"/>
                <a:gd name="T70" fmla="*/ 59 w 92"/>
                <a:gd name="T71" fmla="*/ 30 h 92"/>
                <a:gd name="T72" fmla="*/ 60 w 92"/>
                <a:gd name="T73" fmla="*/ 33 h 92"/>
                <a:gd name="T74" fmla="*/ 60 w 92"/>
                <a:gd name="T75" fmla="*/ 34 h 92"/>
                <a:gd name="T76" fmla="*/ 60 w 92"/>
                <a:gd name="T77" fmla="*/ 36 h 92"/>
                <a:gd name="T78" fmla="*/ 58 w 92"/>
                <a:gd name="T79" fmla="*/ 39 h 92"/>
                <a:gd name="T80" fmla="*/ 53 w 92"/>
                <a:gd name="T81" fmla="*/ 48 h 92"/>
                <a:gd name="T82" fmla="*/ 51 w 92"/>
                <a:gd name="T83" fmla="*/ 51 h 92"/>
                <a:gd name="T84" fmla="*/ 51 w 92"/>
                <a:gd name="T85" fmla="*/ 56 h 92"/>
                <a:gd name="T86" fmla="*/ 51 w 92"/>
                <a:gd name="T87" fmla="*/ 57 h 92"/>
                <a:gd name="T88" fmla="*/ 83 w 92"/>
                <a:gd name="T89" fmla="*/ 75 h 92"/>
                <a:gd name="T90" fmla="*/ 83 w 92"/>
                <a:gd name="T91" fmla="*/ 82 h 92"/>
                <a:gd name="T92" fmla="*/ 9 w 92"/>
                <a:gd name="T93" fmla="*/ 82 h 92"/>
                <a:gd name="T94" fmla="*/ 9 w 92"/>
                <a:gd name="T95"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92">
                  <a:moveTo>
                    <a:pt x="7" y="92"/>
                  </a:moveTo>
                  <a:cubicBezTo>
                    <a:pt x="84" y="92"/>
                    <a:pt x="84" y="92"/>
                    <a:pt x="84" y="92"/>
                  </a:cubicBezTo>
                  <a:cubicBezTo>
                    <a:pt x="89" y="92"/>
                    <a:pt x="92" y="89"/>
                    <a:pt x="92" y="84"/>
                  </a:cubicBezTo>
                  <a:cubicBezTo>
                    <a:pt x="92" y="74"/>
                    <a:pt x="92" y="74"/>
                    <a:pt x="92" y="74"/>
                  </a:cubicBezTo>
                  <a:cubicBezTo>
                    <a:pt x="92" y="71"/>
                    <a:pt x="90" y="68"/>
                    <a:pt x="87" y="67"/>
                  </a:cubicBezTo>
                  <a:cubicBezTo>
                    <a:pt x="68" y="59"/>
                    <a:pt x="62" y="55"/>
                    <a:pt x="61" y="54"/>
                  </a:cubicBezTo>
                  <a:cubicBezTo>
                    <a:pt x="61" y="53"/>
                    <a:pt x="61" y="53"/>
                    <a:pt x="61" y="53"/>
                  </a:cubicBezTo>
                  <a:cubicBezTo>
                    <a:pt x="63" y="50"/>
                    <a:pt x="65" y="47"/>
                    <a:pt x="67" y="43"/>
                  </a:cubicBezTo>
                  <a:cubicBezTo>
                    <a:pt x="69" y="41"/>
                    <a:pt x="70" y="38"/>
                    <a:pt x="70" y="34"/>
                  </a:cubicBezTo>
                  <a:cubicBezTo>
                    <a:pt x="70" y="32"/>
                    <a:pt x="69" y="30"/>
                    <a:pt x="68" y="29"/>
                  </a:cubicBezTo>
                  <a:cubicBezTo>
                    <a:pt x="68" y="21"/>
                    <a:pt x="68" y="21"/>
                    <a:pt x="68" y="21"/>
                  </a:cubicBezTo>
                  <a:cubicBezTo>
                    <a:pt x="68" y="8"/>
                    <a:pt x="60" y="0"/>
                    <a:pt x="46" y="0"/>
                  </a:cubicBezTo>
                  <a:cubicBezTo>
                    <a:pt x="32" y="0"/>
                    <a:pt x="23" y="8"/>
                    <a:pt x="23" y="21"/>
                  </a:cubicBezTo>
                  <a:cubicBezTo>
                    <a:pt x="23" y="29"/>
                    <a:pt x="23" y="29"/>
                    <a:pt x="23" y="29"/>
                  </a:cubicBezTo>
                  <a:cubicBezTo>
                    <a:pt x="22" y="30"/>
                    <a:pt x="22" y="32"/>
                    <a:pt x="22" y="34"/>
                  </a:cubicBezTo>
                  <a:cubicBezTo>
                    <a:pt x="22" y="38"/>
                    <a:pt x="23" y="41"/>
                    <a:pt x="25" y="43"/>
                  </a:cubicBezTo>
                  <a:cubicBezTo>
                    <a:pt x="27" y="47"/>
                    <a:pt x="29" y="50"/>
                    <a:pt x="31" y="53"/>
                  </a:cubicBezTo>
                  <a:cubicBezTo>
                    <a:pt x="31" y="54"/>
                    <a:pt x="31" y="54"/>
                    <a:pt x="31" y="54"/>
                  </a:cubicBezTo>
                  <a:cubicBezTo>
                    <a:pt x="29" y="55"/>
                    <a:pt x="24" y="59"/>
                    <a:pt x="5" y="67"/>
                  </a:cubicBezTo>
                  <a:cubicBezTo>
                    <a:pt x="2" y="68"/>
                    <a:pt x="0" y="71"/>
                    <a:pt x="0" y="74"/>
                  </a:cubicBezTo>
                  <a:cubicBezTo>
                    <a:pt x="0" y="84"/>
                    <a:pt x="0" y="84"/>
                    <a:pt x="0" y="84"/>
                  </a:cubicBezTo>
                  <a:cubicBezTo>
                    <a:pt x="0" y="89"/>
                    <a:pt x="3" y="92"/>
                    <a:pt x="7" y="92"/>
                  </a:cubicBezTo>
                  <a:close/>
                  <a:moveTo>
                    <a:pt x="9" y="75"/>
                  </a:moveTo>
                  <a:cubicBezTo>
                    <a:pt x="36" y="65"/>
                    <a:pt x="39" y="60"/>
                    <a:pt x="40" y="57"/>
                  </a:cubicBezTo>
                  <a:cubicBezTo>
                    <a:pt x="41" y="57"/>
                    <a:pt x="41" y="56"/>
                    <a:pt x="41" y="56"/>
                  </a:cubicBezTo>
                  <a:cubicBezTo>
                    <a:pt x="41" y="51"/>
                    <a:pt x="41" y="51"/>
                    <a:pt x="41" y="51"/>
                  </a:cubicBezTo>
                  <a:cubicBezTo>
                    <a:pt x="41" y="50"/>
                    <a:pt x="40" y="49"/>
                    <a:pt x="39" y="48"/>
                  </a:cubicBezTo>
                  <a:cubicBezTo>
                    <a:pt x="37" y="46"/>
                    <a:pt x="35" y="42"/>
                    <a:pt x="34" y="39"/>
                  </a:cubicBezTo>
                  <a:cubicBezTo>
                    <a:pt x="34" y="38"/>
                    <a:pt x="33" y="37"/>
                    <a:pt x="32" y="36"/>
                  </a:cubicBezTo>
                  <a:cubicBezTo>
                    <a:pt x="32" y="36"/>
                    <a:pt x="31" y="35"/>
                    <a:pt x="31" y="34"/>
                  </a:cubicBezTo>
                  <a:cubicBezTo>
                    <a:pt x="31" y="34"/>
                    <a:pt x="32" y="33"/>
                    <a:pt x="32" y="33"/>
                  </a:cubicBezTo>
                  <a:cubicBezTo>
                    <a:pt x="33" y="32"/>
                    <a:pt x="33" y="31"/>
                    <a:pt x="33" y="30"/>
                  </a:cubicBezTo>
                  <a:cubicBezTo>
                    <a:pt x="33" y="21"/>
                    <a:pt x="33" y="21"/>
                    <a:pt x="33" y="21"/>
                  </a:cubicBezTo>
                  <a:cubicBezTo>
                    <a:pt x="33" y="13"/>
                    <a:pt x="37" y="9"/>
                    <a:pt x="46" y="9"/>
                  </a:cubicBezTo>
                  <a:cubicBezTo>
                    <a:pt x="55" y="9"/>
                    <a:pt x="59" y="13"/>
                    <a:pt x="59" y="21"/>
                  </a:cubicBezTo>
                  <a:cubicBezTo>
                    <a:pt x="59" y="30"/>
                    <a:pt x="59" y="30"/>
                    <a:pt x="59" y="30"/>
                  </a:cubicBezTo>
                  <a:cubicBezTo>
                    <a:pt x="59" y="31"/>
                    <a:pt x="59" y="32"/>
                    <a:pt x="60" y="33"/>
                  </a:cubicBezTo>
                  <a:cubicBezTo>
                    <a:pt x="60" y="33"/>
                    <a:pt x="60" y="34"/>
                    <a:pt x="60" y="34"/>
                  </a:cubicBezTo>
                  <a:cubicBezTo>
                    <a:pt x="60" y="35"/>
                    <a:pt x="60" y="36"/>
                    <a:pt x="60" y="36"/>
                  </a:cubicBezTo>
                  <a:cubicBezTo>
                    <a:pt x="59" y="37"/>
                    <a:pt x="58" y="38"/>
                    <a:pt x="58" y="39"/>
                  </a:cubicBezTo>
                  <a:cubicBezTo>
                    <a:pt x="57" y="42"/>
                    <a:pt x="55" y="46"/>
                    <a:pt x="53" y="48"/>
                  </a:cubicBezTo>
                  <a:cubicBezTo>
                    <a:pt x="52" y="49"/>
                    <a:pt x="51" y="50"/>
                    <a:pt x="51" y="51"/>
                  </a:cubicBezTo>
                  <a:cubicBezTo>
                    <a:pt x="51" y="56"/>
                    <a:pt x="51" y="56"/>
                    <a:pt x="51" y="56"/>
                  </a:cubicBezTo>
                  <a:cubicBezTo>
                    <a:pt x="51" y="56"/>
                    <a:pt x="51" y="57"/>
                    <a:pt x="51" y="57"/>
                  </a:cubicBezTo>
                  <a:cubicBezTo>
                    <a:pt x="53" y="60"/>
                    <a:pt x="56" y="65"/>
                    <a:pt x="83" y="75"/>
                  </a:cubicBezTo>
                  <a:cubicBezTo>
                    <a:pt x="83" y="82"/>
                    <a:pt x="83" y="82"/>
                    <a:pt x="83" y="82"/>
                  </a:cubicBezTo>
                  <a:cubicBezTo>
                    <a:pt x="9" y="82"/>
                    <a:pt x="9" y="82"/>
                    <a:pt x="9" y="82"/>
                  </a:cubicBezTo>
                  <a:lnTo>
                    <a:pt x="9" y="75"/>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Freeform 499">
              <a:extLst>
                <a:ext uri="{FF2B5EF4-FFF2-40B4-BE49-F238E27FC236}">
                  <a16:creationId xmlns:a16="http://schemas.microsoft.com/office/drawing/2014/main" id="{44506B64-D085-1D81-209E-BD33C2B82010}"/>
                </a:ext>
              </a:extLst>
            </p:cNvPr>
            <p:cNvSpPr>
              <a:spLocks/>
            </p:cNvSpPr>
            <p:nvPr/>
          </p:nvSpPr>
          <p:spPr bwMode="auto">
            <a:xfrm>
              <a:off x="11118851" y="7208838"/>
              <a:ext cx="115888" cy="152400"/>
            </a:xfrm>
            <a:custGeom>
              <a:avLst/>
              <a:gdLst>
                <a:gd name="T0" fmla="*/ 5 w 56"/>
                <a:gd name="T1" fmla="*/ 40 h 73"/>
                <a:gd name="T2" fmla="*/ 11 w 56"/>
                <a:gd name="T3" fmla="*/ 41 h 73"/>
                <a:gd name="T4" fmla="*/ 13 w 56"/>
                <a:gd name="T5" fmla="*/ 35 h 73"/>
                <a:gd name="T6" fmla="*/ 11 w 56"/>
                <a:gd name="T7" fmla="*/ 31 h 73"/>
                <a:gd name="T8" fmla="*/ 10 w 56"/>
                <a:gd name="T9" fmla="*/ 28 h 73"/>
                <a:gd name="T10" fmla="*/ 11 w 56"/>
                <a:gd name="T11" fmla="*/ 24 h 73"/>
                <a:gd name="T12" fmla="*/ 11 w 56"/>
                <a:gd name="T13" fmla="*/ 17 h 73"/>
                <a:gd name="T14" fmla="*/ 19 w 56"/>
                <a:gd name="T15" fmla="*/ 10 h 73"/>
                <a:gd name="T16" fmla="*/ 28 w 56"/>
                <a:gd name="T17" fmla="*/ 17 h 73"/>
                <a:gd name="T18" fmla="*/ 28 w 56"/>
                <a:gd name="T19" fmla="*/ 24 h 73"/>
                <a:gd name="T20" fmla="*/ 29 w 56"/>
                <a:gd name="T21" fmla="*/ 28 h 73"/>
                <a:gd name="T22" fmla="*/ 27 w 56"/>
                <a:gd name="T23" fmla="*/ 31 h 73"/>
                <a:gd name="T24" fmla="*/ 24 w 56"/>
                <a:gd name="T25" fmla="*/ 37 h 73"/>
                <a:gd name="T26" fmla="*/ 22 w 56"/>
                <a:gd name="T27" fmla="*/ 41 h 73"/>
                <a:gd name="T28" fmla="*/ 22 w 56"/>
                <a:gd name="T29" fmla="*/ 44 h 73"/>
                <a:gd name="T30" fmla="*/ 23 w 56"/>
                <a:gd name="T31" fmla="*/ 45 h 73"/>
                <a:gd name="T32" fmla="*/ 46 w 56"/>
                <a:gd name="T33" fmla="*/ 60 h 73"/>
                <a:gd name="T34" fmla="*/ 46 w 56"/>
                <a:gd name="T35" fmla="*/ 63 h 73"/>
                <a:gd name="T36" fmla="*/ 29 w 56"/>
                <a:gd name="T37" fmla="*/ 63 h 73"/>
                <a:gd name="T38" fmla="*/ 24 w 56"/>
                <a:gd name="T39" fmla="*/ 68 h 73"/>
                <a:gd name="T40" fmla="*/ 29 w 56"/>
                <a:gd name="T41" fmla="*/ 73 h 73"/>
                <a:gd name="T42" fmla="*/ 49 w 56"/>
                <a:gd name="T43" fmla="*/ 73 h 73"/>
                <a:gd name="T44" fmla="*/ 56 w 56"/>
                <a:gd name="T45" fmla="*/ 66 h 73"/>
                <a:gd name="T46" fmla="*/ 56 w 56"/>
                <a:gd name="T47" fmla="*/ 58 h 73"/>
                <a:gd name="T48" fmla="*/ 51 w 56"/>
                <a:gd name="T49" fmla="*/ 51 h 73"/>
                <a:gd name="T50" fmla="*/ 32 w 56"/>
                <a:gd name="T51" fmla="*/ 42 h 73"/>
                <a:gd name="T52" fmla="*/ 36 w 56"/>
                <a:gd name="T53" fmla="*/ 35 h 73"/>
                <a:gd name="T54" fmla="*/ 39 w 56"/>
                <a:gd name="T55" fmla="*/ 28 h 73"/>
                <a:gd name="T56" fmla="*/ 38 w 56"/>
                <a:gd name="T57" fmla="*/ 23 h 73"/>
                <a:gd name="T58" fmla="*/ 38 w 56"/>
                <a:gd name="T59" fmla="*/ 17 h 73"/>
                <a:gd name="T60" fmla="*/ 19 w 56"/>
                <a:gd name="T61" fmla="*/ 0 h 73"/>
                <a:gd name="T62" fmla="*/ 1 w 56"/>
                <a:gd name="T63" fmla="*/ 17 h 73"/>
                <a:gd name="T64" fmla="*/ 1 w 56"/>
                <a:gd name="T65" fmla="*/ 23 h 73"/>
                <a:gd name="T66" fmla="*/ 0 w 56"/>
                <a:gd name="T67" fmla="*/ 28 h 73"/>
                <a:gd name="T68" fmla="*/ 3 w 56"/>
                <a:gd name="T69" fmla="*/ 35 h 73"/>
                <a:gd name="T70" fmla="*/ 5 w 56"/>
                <a:gd name="T71" fmla="*/ 4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73">
                  <a:moveTo>
                    <a:pt x="5" y="40"/>
                  </a:moveTo>
                  <a:cubicBezTo>
                    <a:pt x="6" y="42"/>
                    <a:pt x="9" y="43"/>
                    <a:pt x="11" y="41"/>
                  </a:cubicBezTo>
                  <a:cubicBezTo>
                    <a:pt x="14" y="40"/>
                    <a:pt x="14" y="37"/>
                    <a:pt x="13" y="35"/>
                  </a:cubicBezTo>
                  <a:cubicBezTo>
                    <a:pt x="12" y="34"/>
                    <a:pt x="12" y="32"/>
                    <a:pt x="11" y="31"/>
                  </a:cubicBezTo>
                  <a:cubicBezTo>
                    <a:pt x="11" y="30"/>
                    <a:pt x="10" y="28"/>
                    <a:pt x="10" y="28"/>
                  </a:cubicBezTo>
                  <a:cubicBezTo>
                    <a:pt x="10" y="27"/>
                    <a:pt x="11" y="26"/>
                    <a:pt x="11" y="24"/>
                  </a:cubicBezTo>
                  <a:cubicBezTo>
                    <a:pt x="11" y="17"/>
                    <a:pt x="11" y="17"/>
                    <a:pt x="11" y="17"/>
                  </a:cubicBezTo>
                  <a:cubicBezTo>
                    <a:pt x="11" y="14"/>
                    <a:pt x="12" y="10"/>
                    <a:pt x="19" y="10"/>
                  </a:cubicBezTo>
                  <a:cubicBezTo>
                    <a:pt x="27" y="10"/>
                    <a:pt x="28" y="14"/>
                    <a:pt x="28" y="17"/>
                  </a:cubicBezTo>
                  <a:cubicBezTo>
                    <a:pt x="28" y="24"/>
                    <a:pt x="28" y="24"/>
                    <a:pt x="28" y="24"/>
                  </a:cubicBezTo>
                  <a:cubicBezTo>
                    <a:pt x="28" y="26"/>
                    <a:pt x="28" y="27"/>
                    <a:pt x="29" y="28"/>
                  </a:cubicBezTo>
                  <a:cubicBezTo>
                    <a:pt x="28" y="29"/>
                    <a:pt x="28" y="30"/>
                    <a:pt x="27" y="31"/>
                  </a:cubicBezTo>
                  <a:cubicBezTo>
                    <a:pt x="27" y="33"/>
                    <a:pt x="25" y="36"/>
                    <a:pt x="24" y="37"/>
                  </a:cubicBezTo>
                  <a:cubicBezTo>
                    <a:pt x="23" y="38"/>
                    <a:pt x="22" y="40"/>
                    <a:pt x="22" y="41"/>
                  </a:cubicBezTo>
                  <a:cubicBezTo>
                    <a:pt x="22" y="44"/>
                    <a:pt x="22" y="44"/>
                    <a:pt x="22" y="44"/>
                  </a:cubicBezTo>
                  <a:cubicBezTo>
                    <a:pt x="22" y="44"/>
                    <a:pt x="22" y="45"/>
                    <a:pt x="23" y="45"/>
                  </a:cubicBezTo>
                  <a:cubicBezTo>
                    <a:pt x="23" y="48"/>
                    <a:pt x="26" y="52"/>
                    <a:pt x="46" y="60"/>
                  </a:cubicBezTo>
                  <a:cubicBezTo>
                    <a:pt x="46" y="63"/>
                    <a:pt x="46" y="63"/>
                    <a:pt x="46" y="63"/>
                  </a:cubicBezTo>
                  <a:cubicBezTo>
                    <a:pt x="29" y="63"/>
                    <a:pt x="29" y="63"/>
                    <a:pt x="29" y="63"/>
                  </a:cubicBezTo>
                  <a:cubicBezTo>
                    <a:pt x="26" y="63"/>
                    <a:pt x="24" y="66"/>
                    <a:pt x="24" y="68"/>
                  </a:cubicBezTo>
                  <a:cubicBezTo>
                    <a:pt x="24" y="71"/>
                    <a:pt x="26" y="73"/>
                    <a:pt x="29" y="73"/>
                  </a:cubicBezTo>
                  <a:cubicBezTo>
                    <a:pt x="49" y="73"/>
                    <a:pt x="49" y="73"/>
                    <a:pt x="49" y="73"/>
                  </a:cubicBezTo>
                  <a:cubicBezTo>
                    <a:pt x="53" y="73"/>
                    <a:pt x="56" y="70"/>
                    <a:pt x="56" y="66"/>
                  </a:cubicBezTo>
                  <a:cubicBezTo>
                    <a:pt x="56" y="58"/>
                    <a:pt x="56" y="58"/>
                    <a:pt x="56" y="58"/>
                  </a:cubicBezTo>
                  <a:cubicBezTo>
                    <a:pt x="56" y="55"/>
                    <a:pt x="54" y="52"/>
                    <a:pt x="51" y="51"/>
                  </a:cubicBezTo>
                  <a:cubicBezTo>
                    <a:pt x="38" y="46"/>
                    <a:pt x="34" y="44"/>
                    <a:pt x="32" y="42"/>
                  </a:cubicBezTo>
                  <a:cubicBezTo>
                    <a:pt x="34" y="40"/>
                    <a:pt x="35" y="38"/>
                    <a:pt x="36" y="35"/>
                  </a:cubicBezTo>
                  <a:cubicBezTo>
                    <a:pt x="38" y="33"/>
                    <a:pt x="39" y="30"/>
                    <a:pt x="39" y="28"/>
                  </a:cubicBezTo>
                  <a:cubicBezTo>
                    <a:pt x="39" y="26"/>
                    <a:pt x="39" y="25"/>
                    <a:pt x="38" y="23"/>
                  </a:cubicBezTo>
                  <a:cubicBezTo>
                    <a:pt x="38" y="17"/>
                    <a:pt x="38" y="17"/>
                    <a:pt x="38" y="17"/>
                  </a:cubicBezTo>
                  <a:cubicBezTo>
                    <a:pt x="38" y="7"/>
                    <a:pt x="31" y="0"/>
                    <a:pt x="19" y="0"/>
                  </a:cubicBezTo>
                  <a:cubicBezTo>
                    <a:pt x="8" y="0"/>
                    <a:pt x="1" y="7"/>
                    <a:pt x="1" y="17"/>
                  </a:cubicBezTo>
                  <a:cubicBezTo>
                    <a:pt x="1" y="23"/>
                    <a:pt x="1" y="23"/>
                    <a:pt x="1" y="23"/>
                  </a:cubicBezTo>
                  <a:cubicBezTo>
                    <a:pt x="0" y="25"/>
                    <a:pt x="0" y="26"/>
                    <a:pt x="0" y="28"/>
                  </a:cubicBezTo>
                  <a:cubicBezTo>
                    <a:pt x="0" y="30"/>
                    <a:pt x="1" y="33"/>
                    <a:pt x="3" y="35"/>
                  </a:cubicBezTo>
                  <a:cubicBezTo>
                    <a:pt x="3" y="36"/>
                    <a:pt x="4" y="38"/>
                    <a:pt x="5" y="4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500">
              <a:extLst>
                <a:ext uri="{FF2B5EF4-FFF2-40B4-BE49-F238E27FC236}">
                  <a16:creationId xmlns:a16="http://schemas.microsoft.com/office/drawing/2014/main" id="{AD1E6F99-B413-D70C-1822-3BD9452F0C22}"/>
                </a:ext>
              </a:extLst>
            </p:cNvPr>
            <p:cNvSpPr>
              <a:spLocks/>
            </p:cNvSpPr>
            <p:nvPr/>
          </p:nvSpPr>
          <p:spPr bwMode="auto">
            <a:xfrm>
              <a:off x="10999788" y="7513638"/>
              <a:ext cx="192088" cy="90488"/>
            </a:xfrm>
            <a:custGeom>
              <a:avLst/>
              <a:gdLst>
                <a:gd name="T0" fmla="*/ 87 w 92"/>
                <a:gd name="T1" fmla="*/ 4 h 43"/>
                <a:gd name="T2" fmla="*/ 81 w 92"/>
                <a:gd name="T3" fmla="*/ 0 h 43"/>
                <a:gd name="T4" fmla="*/ 77 w 92"/>
                <a:gd name="T5" fmla="*/ 6 h 43"/>
                <a:gd name="T6" fmla="*/ 82 w 92"/>
                <a:gd name="T7" fmla="*/ 33 h 43"/>
                <a:gd name="T8" fmla="*/ 10 w 92"/>
                <a:gd name="T9" fmla="*/ 33 h 43"/>
                <a:gd name="T10" fmla="*/ 14 w 92"/>
                <a:gd name="T11" fmla="*/ 6 h 43"/>
                <a:gd name="T12" fmla="*/ 10 w 92"/>
                <a:gd name="T13" fmla="*/ 0 h 43"/>
                <a:gd name="T14" fmla="*/ 5 w 92"/>
                <a:gd name="T15" fmla="*/ 4 h 43"/>
                <a:gd name="T16" fmla="*/ 0 w 92"/>
                <a:gd name="T17" fmla="*/ 33 h 43"/>
                <a:gd name="T18" fmla="*/ 0 w 92"/>
                <a:gd name="T19" fmla="*/ 34 h 43"/>
                <a:gd name="T20" fmla="*/ 10 w 92"/>
                <a:gd name="T21" fmla="*/ 43 h 43"/>
                <a:gd name="T22" fmla="*/ 82 w 92"/>
                <a:gd name="T23" fmla="*/ 43 h 43"/>
                <a:gd name="T24" fmla="*/ 92 w 92"/>
                <a:gd name="T25" fmla="*/ 34 h 43"/>
                <a:gd name="T26" fmla="*/ 92 w 92"/>
                <a:gd name="T27" fmla="*/ 33 h 43"/>
                <a:gd name="T28" fmla="*/ 87 w 92"/>
                <a:gd name="T29"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43">
                  <a:moveTo>
                    <a:pt x="87" y="4"/>
                  </a:moveTo>
                  <a:cubicBezTo>
                    <a:pt x="86" y="1"/>
                    <a:pt x="84" y="0"/>
                    <a:pt x="81" y="0"/>
                  </a:cubicBezTo>
                  <a:cubicBezTo>
                    <a:pt x="79" y="0"/>
                    <a:pt x="77" y="3"/>
                    <a:pt x="77" y="6"/>
                  </a:cubicBezTo>
                  <a:cubicBezTo>
                    <a:pt x="82" y="33"/>
                    <a:pt x="82" y="33"/>
                    <a:pt x="82" y="33"/>
                  </a:cubicBezTo>
                  <a:cubicBezTo>
                    <a:pt x="10" y="33"/>
                    <a:pt x="10" y="33"/>
                    <a:pt x="10" y="33"/>
                  </a:cubicBezTo>
                  <a:cubicBezTo>
                    <a:pt x="14" y="6"/>
                    <a:pt x="14" y="6"/>
                    <a:pt x="14" y="6"/>
                  </a:cubicBezTo>
                  <a:cubicBezTo>
                    <a:pt x="15" y="3"/>
                    <a:pt x="13" y="0"/>
                    <a:pt x="10" y="0"/>
                  </a:cubicBezTo>
                  <a:cubicBezTo>
                    <a:pt x="8" y="0"/>
                    <a:pt x="5" y="1"/>
                    <a:pt x="5" y="4"/>
                  </a:cubicBezTo>
                  <a:cubicBezTo>
                    <a:pt x="0" y="33"/>
                    <a:pt x="0" y="33"/>
                    <a:pt x="0" y="33"/>
                  </a:cubicBezTo>
                  <a:cubicBezTo>
                    <a:pt x="0" y="33"/>
                    <a:pt x="0" y="34"/>
                    <a:pt x="0" y="34"/>
                  </a:cubicBezTo>
                  <a:cubicBezTo>
                    <a:pt x="0" y="39"/>
                    <a:pt x="4" y="43"/>
                    <a:pt x="10" y="43"/>
                  </a:cubicBezTo>
                  <a:cubicBezTo>
                    <a:pt x="82" y="43"/>
                    <a:pt x="82" y="43"/>
                    <a:pt x="82" y="43"/>
                  </a:cubicBezTo>
                  <a:cubicBezTo>
                    <a:pt x="87" y="43"/>
                    <a:pt x="92" y="39"/>
                    <a:pt x="92" y="34"/>
                  </a:cubicBezTo>
                  <a:cubicBezTo>
                    <a:pt x="92" y="34"/>
                    <a:pt x="92" y="33"/>
                    <a:pt x="92" y="33"/>
                  </a:cubicBezTo>
                  <a:lnTo>
                    <a:pt x="87" y="4"/>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Freeform 501">
              <a:extLst>
                <a:ext uri="{FF2B5EF4-FFF2-40B4-BE49-F238E27FC236}">
                  <a16:creationId xmlns:a16="http://schemas.microsoft.com/office/drawing/2014/main" id="{C25D6115-E928-9D4B-B5CD-B8F1F881458F}"/>
                </a:ext>
              </a:extLst>
            </p:cNvPr>
            <p:cNvSpPr>
              <a:spLocks noEditPoints="1"/>
            </p:cNvSpPr>
            <p:nvPr/>
          </p:nvSpPr>
          <p:spPr bwMode="auto">
            <a:xfrm>
              <a:off x="10845801" y="7108825"/>
              <a:ext cx="500063" cy="376238"/>
            </a:xfrm>
            <a:custGeom>
              <a:avLst/>
              <a:gdLst>
                <a:gd name="T0" fmla="*/ 219 w 240"/>
                <a:gd name="T1" fmla="*/ 0 h 180"/>
                <a:gd name="T2" fmla="*/ 21 w 240"/>
                <a:gd name="T3" fmla="*/ 0 h 180"/>
                <a:gd name="T4" fmla="*/ 0 w 240"/>
                <a:gd name="T5" fmla="*/ 21 h 180"/>
                <a:gd name="T6" fmla="*/ 0 w 240"/>
                <a:gd name="T7" fmla="*/ 158 h 180"/>
                <a:gd name="T8" fmla="*/ 21 w 240"/>
                <a:gd name="T9" fmla="*/ 180 h 180"/>
                <a:gd name="T10" fmla="*/ 219 w 240"/>
                <a:gd name="T11" fmla="*/ 180 h 180"/>
                <a:gd name="T12" fmla="*/ 240 w 240"/>
                <a:gd name="T13" fmla="*/ 158 h 180"/>
                <a:gd name="T14" fmla="*/ 240 w 240"/>
                <a:gd name="T15" fmla="*/ 21 h 180"/>
                <a:gd name="T16" fmla="*/ 219 w 240"/>
                <a:gd name="T17" fmla="*/ 0 h 180"/>
                <a:gd name="T18" fmla="*/ 21 w 240"/>
                <a:gd name="T19" fmla="*/ 9 h 180"/>
                <a:gd name="T20" fmla="*/ 219 w 240"/>
                <a:gd name="T21" fmla="*/ 9 h 180"/>
                <a:gd name="T22" fmla="*/ 230 w 240"/>
                <a:gd name="T23" fmla="*/ 21 h 180"/>
                <a:gd name="T24" fmla="*/ 230 w 240"/>
                <a:gd name="T25" fmla="*/ 140 h 180"/>
                <a:gd name="T26" fmla="*/ 10 w 240"/>
                <a:gd name="T27" fmla="*/ 140 h 180"/>
                <a:gd name="T28" fmla="*/ 10 w 240"/>
                <a:gd name="T29" fmla="*/ 21 h 180"/>
                <a:gd name="T30" fmla="*/ 21 w 240"/>
                <a:gd name="T31" fmla="*/ 9 h 180"/>
                <a:gd name="T32" fmla="*/ 219 w 240"/>
                <a:gd name="T33" fmla="*/ 170 h 180"/>
                <a:gd name="T34" fmla="*/ 21 w 240"/>
                <a:gd name="T35" fmla="*/ 170 h 180"/>
                <a:gd name="T36" fmla="*/ 10 w 240"/>
                <a:gd name="T37" fmla="*/ 158 h 180"/>
                <a:gd name="T38" fmla="*/ 10 w 240"/>
                <a:gd name="T39" fmla="*/ 150 h 180"/>
                <a:gd name="T40" fmla="*/ 230 w 240"/>
                <a:gd name="T41" fmla="*/ 150 h 180"/>
                <a:gd name="T42" fmla="*/ 230 w 240"/>
                <a:gd name="T43" fmla="*/ 158 h 180"/>
                <a:gd name="T44" fmla="*/ 219 w 240"/>
                <a:gd name="T45" fmla="*/ 17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180">
                  <a:moveTo>
                    <a:pt x="219" y="0"/>
                  </a:moveTo>
                  <a:cubicBezTo>
                    <a:pt x="21" y="0"/>
                    <a:pt x="21" y="0"/>
                    <a:pt x="21" y="0"/>
                  </a:cubicBezTo>
                  <a:cubicBezTo>
                    <a:pt x="9" y="0"/>
                    <a:pt x="0" y="9"/>
                    <a:pt x="0" y="21"/>
                  </a:cubicBezTo>
                  <a:cubicBezTo>
                    <a:pt x="0" y="158"/>
                    <a:pt x="0" y="158"/>
                    <a:pt x="0" y="158"/>
                  </a:cubicBezTo>
                  <a:cubicBezTo>
                    <a:pt x="0" y="170"/>
                    <a:pt x="9" y="180"/>
                    <a:pt x="21" y="180"/>
                  </a:cubicBezTo>
                  <a:cubicBezTo>
                    <a:pt x="219" y="180"/>
                    <a:pt x="219" y="180"/>
                    <a:pt x="219" y="180"/>
                  </a:cubicBezTo>
                  <a:cubicBezTo>
                    <a:pt x="230" y="180"/>
                    <a:pt x="240" y="170"/>
                    <a:pt x="240" y="158"/>
                  </a:cubicBezTo>
                  <a:cubicBezTo>
                    <a:pt x="240" y="21"/>
                    <a:pt x="240" y="21"/>
                    <a:pt x="240" y="21"/>
                  </a:cubicBezTo>
                  <a:cubicBezTo>
                    <a:pt x="240" y="9"/>
                    <a:pt x="230" y="0"/>
                    <a:pt x="219" y="0"/>
                  </a:cubicBezTo>
                  <a:close/>
                  <a:moveTo>
                    <a:pt x="21" y="9"/>
                  </a:moveTo>
                  <a:cubicBezTo>
                    <a:pt x="219" y="9"/>
                    <a:pt x="219" y="9"/>
                    <a:pt x="219" y="9"/>
                  </a:cubicBezTo>
                  <a:cubicBezTo>
                    <a:pt x="225" y="9"/>
                    <a:pt x="230" y="15"/>
                    <a:pt x="230" y="21"/>
                  </a:cubicBezTo>
                  <a:cubicBezTo>
                    <a:pt x="230" y="140"/>
                    <a:pt x="230" y="140"/>
                    <a:pt x="230" y="140"/>
                  </a:cubicBezTo>
                  <a:cubicBezTo>
                    <a:pt x="10" y="140"/>
                    <a:pt x="10" y="140"/>
                    <a:pt x="10" y="140"/>
                  </a:cubicBezTo>
                  <a:cubicBezTo>
                    <a:pt x="10" y="21"/>
                    <a:pt x="10" y="21"/>
                    <a:pt x="10" y="21"/>
                  </a:cubicBezTo>
                  <a:cubicBezTo>
                    <a:pt x="10" y="15"/>
                    <a:pt x="15" y="9"/>
                    <a:pt x="21" y="9"/>
                  </a:cubicBezTo>
                  <a:close/>
                  <a:moveTo>
                    <a:pt x="219" y="170"/>
                  </a:moveTo>
                  <a:cubicBezTo>
                    <a:pt x="21" y="170"/>
                    <a:pt x="21" y="170"/>
                    <a:pt x="21" y="170"/>
                  </a:cubicBezTo>
                  <a:cubicBezTo>
                    <a:pt x="15" y="170"/>
                    <a:pt x="10" y="165"/>
                    <a:pt x="10" y="158"/>
                  </a:cubicBezTo>
                  <a:cubicBezTo>
                    <a:pt x="10" y="150"/>
                    <a:pt x="10" y="150"/>
                    <a:pt x="10" y="150"/>
                  </a:cubicBezTo>
                  <a:cubicBezTo>
                    <a:pt x="230" y="150"/>
                    <a:pt x="230" y="150"/>
                    <a:pt x="230" y="150"/>
                  </a:cubicBezTo>
                  <a:cubicBezTo>
                    <a:pt x="230" y="158"/>
                    <a:pt x="230" y="158"/>
                    <a:pt x="230" y="158"/>
                  </a:cubicBezTo>
                  <a:cubicBezTo>
                    <a:pt x="230" y="165"/>
                    <a:pt x="225" y="170"/>
                    <a:pt x="219" y="17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2" name="Freeform 73">
            <a:extLst>
              <a:ext uri="{FF2B5EF4-FFF2-40B4-BE49-F238E27FC236}">
                <a16:creationId xmlns:a16="http://schemas.microsoft.com/office/drawing/2014/main" id="{19A97BB3-7679-B82F-8B30-D41D31385454}"/>
              </a:ext>
            </a:extLst>
          </p:cNvPr>
          <p:cNvSpPr>
            <a:spLocks noEditPoints="1"/>
          </p:cNvSpPr>
          <p:nvPr/>
        </p:nvSpPr>
        <p:spPr bwMode="auto">
          <a:xfrm>
            <a:off x="1157341" y="3668518"/>
            <a:ext cx="548640" cy="548640"/>
          </a:xfrm>
          <a:custGeom>
            <a:avLst/>
            <a:gdLst>
              <a:gd name="T0" fmla="*/ 312 w 659"/>
              <a:gd name="T1" fmla="*/ 657 h 657"/>
              <a:gd name="T2" fmla="*/ 262 w 659"/>
              <a:gd name="T3" fmla="*/ 651 h 657"/>
              <a:gd name="T4" fmla="*/ 202 w 659"/>
              <a:gd name="T5" fmla="*/ 632 h 657"/>
              <a:gd name="T6" fmla="*/ 120 w 659"/>
              <a:gd name="T7" fmla="*/ 582 h 657"/>
              <a:gd name="T8" fmla="*/ 57 w 659"/>
              <a:gd name="T9" fmla="*/ 512 h 657"/>
              <a:gd name="T10" fmla="*/ 15 w 659"/>
              <a:gd name="T11" fmla="*/ 426 h 657"/>
              <a:gd name="T12" fmla="*/ 5 w 659"/>
              <a:gd name="T13" fmla="*/ 379 h 657"/>
              <a:gd name="T14" fmla="*/ 0 w 659"/>
              <a:gd name="T15" fmla="*/ 328 h 657"/>
              <a:gd name="T16" fmla="*/ 2 w 659"/>
              <a:gd name="T17" fmla="*/ 296 h 657"/>
              <a:gd name="T18" fmla="*/ 11 w 659"/>
              <a:gd name="T19" fmla="*/ 246 h 657"/>
              <a:gd name="T20" fmla="*/ 41 w 659"/>
              <a:gd name="T21" fmla="*/ 172 h 657"/>
              <a:gd name="T22" fmla="*/ 97 w 659"/>
              <a:gd name="T23" fmla="*/ 97 h 657"/>
              <a:gd name="T24" fmla="*/ 172 w 659"/>
              <a:gd name="T25" fmla="*/ 39 h 657"/>
              <a:gd name="T26" fmla="*/ 248 w 659"/>
              <a:gd name="T27" fmla="*/ 10 h 657"/>
              <a:gd name="T28" fmla="*/ 296 w 659"/>
              <a:gd name="T29" fmla="*/ 2 h 657"/>
              <a:gd name="T30" fmla="*/ 330 w 659"/>
              <a:gd name="T31" fmla="*/ 0 h 657"/>
              <a:gd name="T32" fmla="*/ 379 w 659"/>
              <a:gd name="T33" fmla="*/ 4 h 657"/>
              <a:gd name="T34" fmla="*/ 426 w 659"/>
              <a:gd name="T35" fmla="*/ 15 h 657"/>
              <a:gd name="T36" fmla="*/ 514 w 659"/>
              <a:gd name="T37" fmla="*/ 57 h 657"/>
              <a:gd name="T38" fmla="*/ 583 w 659"/>
              <a:gd name="T39" fmla="*/ 120 h 657"/>
              <a:gd name="T40" fmla="*/ 632 w 659"/>
              <a:gd name="T41" fmla="*/ 201 h 657"/>
              <a:gd name="T42" fmla="*/ 652 w 659"/>
              <a:gd name="T43" fmla="*/ 262 h 657"/>
              <a:gd name="T44" fmla="*/ 657 w 659"/>
              <a:gd name="T45" fmla="*/ 312 h 657"/>
              <a:gd name="T46" fmla="*/ 657 w 659"/>
              <a:gd name="T47" fmla="*/ 346 h 657"/>
              <a:gd name="T48" fmla="*/ 652 w 659"/>
              <a:gd name="T49" fmla="*/ 395 h 657"/>
              <a:gd name="T50" fmla="*/ 632 w 659"/>
              <a:gd name="T51" fmla="*/ 457 h 657"/>
              <a:gd name="T52" fmla="*/ 583 w 659"/>
              <a:gd name="T53" fmla="*/ 538 h 657"/>
              <a:gd name="T54" fmla="*/ 514 w 659"/>
              <a:gd name="T55" fmla="*/ 601 h 657"/>
              <a:gd name="T56" fmla="*/ 426 w 659"/>
              <a:gd name="T57" fmla="*/ 642 h 657"/>
              <a:gd name="T58" fmla="*/ 379 w 659"/>
              <a:gd name="T59" fmla="*/ 653 h 657"/>
              <a:gd name="T60" fmla="*/ 330 w 659"/>
              <a:gd name="T61" fmla="*/ 657 h 657"/>
              <a:gd name="T62" fmla="*/ 330 w 659"/>
              <a:gd name="T63" fmla="*/ 38 h 657"/>
              <a:gd name="T64" fmla="*/ 242 w 659"/>
              <a:gd name="T65" fmla="*/ 50 h 657"/>
              <a:gd name="T66" fmla="*/ 167 w 659"/>
              <a:gd name="T67" fmla="*/ 88 h 657"/>
              <a:gd name="T68" fmla="*/ 105 w 659"/>
              <a:gd name="T69" fmla="*/ 144 h 657"/>
              <a:gd name="T70" fmla="*/ 61 w 659"/>
              <a:gd name="T71" fmla="*/ 215 h 657"/>
              <a:gd name="T72" fmla="*/ 39 w 659"/>
              <a:gd name="T73" fmla="*/ 299 h 657"/>
              <a:gd name="T74" fmla="*/ 39 w 659"/>
              <a:gd name="T75" fmla="*/ 359 h 657"/>
              <a:gd name="T76" fmla="*/ 61 w 659"/>
              <a:gd name="T77" fmla="*/ 442 h 657"/>
              <a:gd name="T78" fmla="*/ 105 w 659"/>
              <a:gd name="T79" fmla="*/ 514 h 657"/>
              <a:gd name="T80" fmla="*/ 167 w 659"/>
              <a:gd name="T81" fmla="*/ 570 h 657"/>
              <a:gd name="T82" fmla="*/ 242 w 659"/>
              <a:gd name="T83" fmla="*/ 608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4 w 659"/>
              <a:gd name="T95" fmla="*/ 387 h 657"/>
              <a:gd name="T96" fmla="*/ 621 w 659"/>
              <a:gd name="T97" fmla="*/ 328 h 657"/>
              <a:gd name="T98" fmla="*/ 608 w 659"/>
              <a:gd name="T99" fmla="*/ 242 h 657"/>
              <a:gd name="T100" fmla="*/ 570 w 659"/>
              <a:gd name="T101" fmla="*/ 166 h 657"/>
              <a:gd name="T102" fmla="*/ 515 w 659"/>
              <a:gd name="T103" fmla="*/ 104 h 657"/>
              <a:gd name="T104" fmla="*/ 442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2" y="651"/>
                </a:lnTo>
                <a:lnTo>
                  <a:pt x="248" y="648"/>
                </a:lnTo>
                <a:lnTo>
                  <a:pt x="232" y="642"/>
                </a:lnTo>
                <a:lnTo>
                  <a:pt x="202" y="632"/>
                </a:lnTo>
                <a:lnTo>
                  <a:pt x="172" y="618"/>
                </a:lnTo>
                <a:lnTo>
                  <a:pt x="146" y="601"/>
                </a:lnTo>
                <a:lnTo>
                  <a:pt x="120" y="582"/>
                </a:lnTo>
                <a:lnTo>
                  <a:pt x="97" y="561"/>
                </a:lnTo>
                <a:lnTo>
                  <a:pt x="76" y="538"/>
                </a:lnTo>
                <a:lnTo>
                  <a:pt x="57" y="512"/>
                </a:lnTo>
                <a:lnTo>
                  <a:pt x="41" y="485"/>
                </a:lnTo>
                <a:lnTo>
                  <a:pt x="26" y="457"/>
                </a:lnTo>
                <a:lnTo>
                  <a:pt x="15" y="426"/>
                </a:lnTo>
                <a:lnTo>
                  <a:pt x="11" y="411"/>
                </a:lnTo>
                <a:lnTo>
                  <a:pt x="7" y="395"/>
                </a:lnTo>
                <a:lnTo>
                  <a:pt x="5" y="379"/>
                </a:lnTo>
                <a:lnTo>
                  <a:pt x="2" y="362"/>
                </a:lnTo>
                <a:lnTo>
                  <a:pt x="0" y="346"/>
                </a:lnTo>
                <a:lnTo>
                  <a:pt x="0" y="328"/>
                </a:lnTo>
                <a:lnTo>
                  <a:pt x="0" y="328"/>
                </a:lnTo>
                <a:lnTo>
                  <a:pt x="0" y="312"/>
                </a:lnTo>
                <a:lnTo>
                  <a:pt x="2" y="296"/>
                </a:lnTo>
                <a:lnTo>
                  <a:pt x="5" y="278"/>
                </a:lnTo>
                <a:lnTo>
                  <a:pt x="7" y="262"/>
                </a:lnTo>
                <a:lnTo>
                  <a:pt x="11" y="246"/>
                </a:lnTo>
                <a:lnTo>
                  <a:pt x="15" y="231"/>
                </a:lnTo>
                <a:lnTo>
                  <a:pt x="26" y="201"/>
                </a:lnTo>
                <a:lnTo>
                  <a:pt x="41" y="172"/>
                </a:lnTo>
                <a:lnTo>
                  <a:pt x="57" y="146"/>
                </a:lnTo>
                <a:lnTo>
                  <a:pt x="76" y="120"/>
                </a:lnTo>
                <a:lnTo>
                  <a:pt x="97" y="97"/>
                </a:lnTo>
                <a:lnTo>
                  <a:pt x="120" y="76"/>
                </a:lnTo>
                <a:lnTo>
                  <a:pt x="146" y="57"/>
                </a:lnTo>
                <a:lnTo>
                  <a:pt x="172" y="39"/>
                </a:lnTo>
                <a:lnTo>
                  <a:pt x="202" y="26"/>
                </a:lnTo>
                <a:lnTo>
                  <a:pt x="232" y="15"/>
                </a:lnTo>
                <a:lnTo>
                  <a:pt x="248" y="10"/>
                </a:lnTo>
                <a:lnTo>
                  <a:pt x="262" y="7"/>
                </a:lnTo>
                <a:lnTo>
                  <a:pt x="280" y="4"/>
                </a:lnTo>
                <a:lnTo>
                  <a:pt x="296" y="2"/>
                </a:lnTo>
                <a:lnTo>
                  <a:pt x="312" y="0"/>
                </a:lnTo>
                <a:lnTo>
                  <a:pt x="330" y="0"/>
                </a:lnTo>
                <a:lnTo>
                  <a:pt x="330" y="0"/>
                </a:lnTo>
                <a:lnTo>
                  <a:pt x="346" y="0"/>
                </a:lnTo>
                <a:lnTo>
                  <a:pt x="363" y="2"/>
                </a:lnTo>
                <a:lnTo>
                  <a:pt x="379" y="4"/>
                </a:lnTo>
                <a:lnTo>
                  <a:pt x="395" y="7"/>
                </a:lnTo>
                <a:lnTo>
                  <a:pt x="412" y="10"/>
                </a:lnTo>
                <a:lnTo>
                  <a:pt x="426" y="15"/>
                </a:lnTo>
                <a:lnTo>
                  <a:pt x="457" y="26"/>
                </a:lnTo>
                <a:lnTo>
                  <a:pt x="485" y="39"/>
                </a:lnTo>
                <a:lnTo>
                  <a:pt x="514" y="57"/>
                </a:lnTo>
                <a:lnTo>
                  <a:pt x="538" y="76"/>
                </a:lnTo>
                <a:lnTo>
                  <a:pt x="562" y="97"/>
                </a:lnTo>
                <a:lnTo>
                  <a:pt x="583" y="120"/>
                </a:lnTo>
                <a:lnTo>
                  <a:pt x="602" y="146"/>
                </a:lnTo>
                <a:lnTo>
                  <a:pt x="618" y="172"/>
                </a:lnTo>
                <a:lnTo>
                  <a:pt x="632" y="201"/>
                </a:lnTo>
                <a:lnTo>
                  <a:pt x="643" y="231"/>
                </a:lnTo>
                <a:lnTo>
                  <a:pt x="648" y="246"/>
                </a:lnTo>
                <a:lnTo>
                  <a:pt x="652" y="262"/>
                </a:lnTo>
                <a:lnTo>
                  <a:pt x="655" y="278"/>
                </a:lnTo>
                <a:lnTo>
                  <a:pt x="656" y="296"/>
                </a:lnTo>
                <a:lnTo>
                  <a:pt x="657" y="312"/>
                </a:lnTo>
                <a:lnTo>
                  <a:pt x="659" y="328"/>
                </a:lnTo>
                <a:lnTo>
                  <a:pt x="659" y="328"/>
                </a:lnTo>
                <a:lnTo>
                  <a:pt x="657" y="346"/>
                </a:lnTo>
                <a:lnTo>
                  <a:pt x="656" y="362"/>
                </a:lnTo>
                <a:lnTo>
                  <a:pt x="655" y="379"/>
                </a:lnTo>
                <a:lnTo>
                  <a:pt x="652" y="395"/>
                </a:lnTo>
                <a:lnTo>
                  <a:pt x="648" y="411"/>
                </a:lnTo>
                <a:lnTo>
                  <a:pt x="643" y="426"/>
                </a:lnTo>
                <a:lnTo>
                  <a:pt x="632" y="457"/>
                </a:lnTo>
                <a:lnTo>
                  <a:pt x="618" y="485"/>
                </a:lnTo>
                <a:lnTo>
                  <a:pt x="602" y="512"/>
                </a:lnTo>
                <a:lnTo>
                  <a:pt x="583" y="538"/>
                </a:lnTo>
                <a:lnTo>
                  <a:pt x="562" y="561"/>
                </a:lnTo>
                <a:lnTo>
                  <a:pt x="538" y="582"/>
                </a:lnTo>
                <a:lnTo>
                  <a:pt x="514" y="601"/>
                </a:lnTo>
                <a:lnTo>
                  <a:pt x="485" y="618"/>
                </a:lnTo>
                <a:lnTo>
                  <a:pt x="457" y="632"/>
                </a:lnTo>
                <a:lnTo>
                  <a:pt x="426" y="642"/>
                </a:lnTo>
                <a:lnTo>
                  <a:pt x="412" y="648"/>
                </a:lnTo>
                <a:lnTo>
                  <a:pt x="395" y="651"/>
                </a:lnTo>
                <a:lnTo>
                  <a:pt x="379" y="653"/>
                </a:lnTo>
                <a:lnTo>
                  <a:pt x="363" y="656"/>
                </a:lnTo>
                <a:lnTo>
                  <a:pt x="346" y="657"/>
                </a:lnTo>
                <a:lnTo>
                  <a:pt x="330" y="657"/>
                </a:lnTo>
                <a:lnTo>
                  <a:pt x="330" y="657"/>
                </a:lnTo>
                <a:close/>
                <a:moveTo>
                  <a:pt x="330" y="38"/>
                </a:moveTo>
                <a:lnTo>
                  <a:pt x="330" y="38"/>
                </a:lnTo>
                <a:lnTo>
                  <a:pt x="300" y="39"/>
                </a:lnTo>
                <a:lnTo>
                  <a:pt x="270" y="43"/>
                </a:lnTo>
                <a:lnTo>
                  <a:pt x="242" y="50"/>
                </a:lnTo>
                <a:lnTo>
                  <a:pt x="215" y="61"/>
                </a:lnTo>
                <a:lnTo>
                  <a:pt x="191" y="73"/>
                </a:lnTo>
                <a:lnTo>
                  <a:pt x="167" y="88"/>
                </a:lnTo>
                <a:lnTo>
                  <a:pt x="144" y="104"/>
                </a:lnTo>
                <a:lnTo>
                  <a:pt x="124" y="123"/>
                </a:lnTo>
                <a:lnTo>
                  <a:pt x="105" y="144"/>
                </a:lnTo>
                <a:lnTo>
                  <a:pt x="88" y="166"/>
                </a:lnTo>
                <a:lnTo>
                  <a:pt x="73" y="190"/>
                </a:lnTo>
                <a:lnTo>
                  <a:pt x="61" y="215"/>
                </a:lnTo>
                <a:lnTo>
                  <a:pt x="52" y="242"/>
                </a:lnTo>
                <a:lnTo>
                  <a:pt x="43" y="270"/>
                </a:lnTo>
                <a:lnTo>
                  <a:pt x="39" y="299"/>
                </a:lnTo>
                <a:lnTo>
                  <a:pt x="38" y="328"/>
                </a:lnTo>
                <a:lnTo>
                  <a:pt x="38" y="328"/>
                </a:lnTo>
                <a:lnTo>
                  <a:pt x="39" y="359"/>
                </a:lnTo>
                <a:lnTo>
                  <a:pt x="43" y="387"/>
                </a:lnTo>
                <a:lnTo>
                  <a:pt x="52" y="415"/>
                </a:lnTo>
                <a:lnTo>
                  <a:pt x="61" y="442"/>
                </a:lnTo>
                <a:lnTo>
                  <a:pt x="73" y="468"/>
                </a:lnTo>
                <a:lnTo>
                  <a:pt x="88" y="492"/>
                </a:lnTo>
                <a:lnTo>
                  <a:pt x="105" y="514"/>
                </a:lnTo>
                <a:lnTo>
                  <a:pt x="124" y="535"/>
                </a:lnTo>
                <a:lnTo>
                  <a:pt x="144" y="554"/>
                </a:lnTo>
                <a:lnTo>
                  <a:pt x="167" y="570"/>
                </a:lnTo>
                <a:lnTo>
                  <a:pt x="191" y="585"/>
                </a:lnTo>
                <a:lnTo>
                  <a:pt x="215" y="597"/>
                </a:lnTo>
                <a:lnTo>
                  <a:pt x="242" y="608"/>
                </a:lnTo>
                <a:lnTo>
                  <a:pt x="270" y="614"/>
                </a:lnTo>
                <a:lnTo>
                  <a:pt x="300" y="618"/>
                </a:lnTo>
                <a:lnTo>
                  <a:pt x="330" y="620"/>
                </a:lnTo>
                <a:lnTo>
                  <a:pt x="330" y="620"/>
                </a:lnTo>
                <a:lnTo>
                  <a:pt x="359" y="618"/>
                </a:lnTo>
                <a:lnTo>
                  <a:pt x="387" y="614"/>
                </a:lnTo>
                <a:lnTo>
                  <a:pt x="416" y="608"/>
                </a:lnTo>
                <a:lnTo>
                  <a:pt x="442" y="597"/>
                </a:lnTo>
                <a:lnTo>
                  <a:pt x="468" y="585"/>
                </a:lnTo>
                <a:lnTo>
                  <a:pt x="492" y="570"/>
                </a:lnTo>
                <a:lnTo>
                  <a:pt x="515" y="554"/>
                </a:lnTo>
                <a:lnTo>
                  <a:pt x="535" y="535"/>
                </a:lnTo>
                <a:lnTo>
                  <a:pt x="554" y="514"/>
                </a:lnTo>
                <a:lnTo>
                  <a:pt x="570" y="492"/>
                </a:lnTo>
                <a:lnTo>
                  <a:pt x="585" y="468"/>
                </a:lnTo>
                <a:lnTo>
                  <a:pt x="597" y="442"/>
                </a:lnTo>
                <a:lnTo>
                  <a:pt x="608" y="415"/>
                </a:lnTo>
                <a:lnTo>
                  <a:pt x="614" y="387"/>
                </a:lnTo>
                <a:lnTo>
                  <a:pt x="618" y="359"/>
                </a:lnTo>
                <a:lnTo>
                  <a:pt x="621" y="328"/>
                </a:lnTo>
                <a:lnTo>
                  <a:pt x="621" y="328"/>
                </a:lnTo>
                <a:lnTo>
                  <a:pt x="618" y="299"/>
                </a:lnTo>
                <a:lnTo>
                  <a:pt x="614" y="270"/>
                </a:lnTo>
                <a:lnTo>
                  <a:pt x="608" y="242"/>
                </a:lnTo>
                <a:lnTo>
                  <a:pt x="597" y="215"/>
                </a:lnTo>
                <a:lnTo>
                  <a:pt x="585" y="190"/>
                </a:lnTo>
                <a:lnTo>
                  <a:pt x="570" y="166"/>
                </a:lnTo>
                <a:lnTo>
                  <a:pt x="554" y="144"/>
                </a:lnTo>
                <a:lnTo>
                  <a:pt x="535" y="123"/>
                </a:lnTo>
                <a:lnTo>
                  <a:pt x="515" y="104"/>
                </a:lnTo>
                <a:lnTo>
                  <a:pt x="492" y="88"/>
                </a:lnTo>
                <a:lnTo>
                  <a:pt x="468" y="73"/>
                </a:lnTo>
                <a:lnTo>
                  <a:pt x="442" y="61"/>
                </a:lnTo>
                <a:lnTo>
                  <a:pt x="416" y="50"/>
                </a:lnTo>
                <a:lnTo>
                  <a:pt x="387" y="43"/>
                </a:lnTo>
                <a:lnTo>
                  <a:pt x="359" y="39"/>
                </a:lnTo>
                <a:lnTo>
                  <a:pt x="330" y="38"/>
                </a:lnTo>
                <a:lnTo>
                  <a:pt x="330" y="3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3" name="Freeform 73">
            <a:extLst>
              <a:ext uri="{FF2B5EF4-FFF2-40B4-BE49-F238E27FC236}">
                <a16:creationId xmlns:a16="http://schemas.microsoft.com/office/drawing/2014/main" id="{2C234261-81F1-5711-5699-8BCBC33CAEC3}"/>
              </a:ext>
            </a:extLst>
          </p:cNvPr>
          <p:cNvSpPr>
            <a:spLocks noEditPoints="1"/>
          </p:cNvSpPr>
          <p:nvPr/>
        </p:nvSpPr>
        <p:spPr bwMode="auto">
          <a:xfrm>
            <a:off x="1168792" y="2611470"/>
            <a:ext cx="548640" cy="548640"/>
          </a:xfrm>
          <a:custGeom>
            <a:avLst/>
            <a:gdLst>
              <a:gd name="T0" fmla="*/ 312 w 659"/>
              <a:gd name="T1" fmla="*/ 657 h 657"/>
              <a:gd name="T2" fmla="*/ 262 w 659"/>
              <a:gd name="T3" fmla="*/ 651 h 657"/>
              <a:gd name="T4" fmla="*/ 202 w 659"/>
              <a:gd name="T5" fmla="*/ 632 h 657"/>
              <a:gd name="T6" fmla="*/ 120 w 659"/>
              <a:gd name="T7" fmla="*/ 582 h 657"/>
              <a:gd name="T8" fmla="*/ 57 w 659"/>
              <a:gd name="T9" fmla="*/ 512 h 657"/>
              <a:gd name="T10" fmla="*/ 15 w 659"/>
              <a:gd name="T11" fmla="*/ 426 h 657"/>
              <a:gd name="T12" fmla="*/ 5 w 659"/>
              <a:gd name="T13" fmla="*/ 379 h 657"/>
              <a:gd name="T14" fmla="*/ 0 w 659"/>
              <a:gd name="T15" fmla="*/ 328 h 657"/>
              <a:gd name="T16" fmla="*/ 2 w 659"/>
              <a:gd name="T17" fmla="*/ 296 h 657"/>
              <a:gd name="T18" fmla="*/ 11 w 659"/>
              <a:gd name="T19" fmla="*/ 246 h 657"/>
              <a:gd name="T20" fmla="*/ 41 w 659"/>
              <a:gd name="T21" fmla="*/ 172 h 657"/>
              <a:gd name="T22" fmla="*/ 97 w 659"/>
              <a:gd name="T23" fmla="*/ 97 h 657"/>
              <a:gd name="T24" fmla="*/ 172 w 659"/>
              <a:gd name="T25" fmla="*/ 39 h 657"/>
              <a:gd name="T26" fmla="*/ 248 w 659"/>
              <a:gd name="T27" fmla="*/ 10 h 657"/>
              <a:gd name="T28" fmla="*/ 296 w 659"/>
              <a:gd name="T29" fmla="*/ 2 h 657"/>
              <a:gd name="T30" fmla="*/ 330 w 659"/>
              <a:gd name="T31" fmla="*/ 0 h 657"/>
              <a:gd name="T32" fmla="*/ 379 w 659"/>
              <a:gd name="T33" fmla="*/ 4 h 657"/>
              <a:gd name="T34" fmla="*/ 426 w 659"/>
              <a:gd name="T35" fmla="*/ 15 h 657"/>
              <a:gd name="T36" fmla="*/ 514 w 659"/>
              <a:gd name="T37" fmla="*/ 57 h 657"/>
              <a:gd name="T38" fmla="*/ 583 w 659"/>
              <a:gd name="T39" fmla="*/ 120 h 657"/>
              <a:gd name="T40" fmla="*/ 632 w 659"/>
              <a:gd name="T41" fmla="*/ 201 h 657"/>
              <a:gd name="T42" fmla="*/ 652 w 659"/>
              <a:gd name="T43" fmla="*/ 262 h 657"/>
              <a:gd name="T44" fmla="*/ 657 w 659"/>
              <a:gd name="T45" fmla="*/ 312 h 657"/>
              <a:gd name="T46" fmla="*/ 657 w 659"/>
              <a:gd name="T47" fmla="*/ 346 h 657"/>
              <a:gd name="T48" fmla="*/ 652 w 659"/>
              <a:gd name="T49" fmla="*/ 395 h 657"/>
              <a:gd name="T50" fmla="*/ 632 w 659"/>
              <a:gd name="T51" fmla="*/ 457 h 657"/>
              <a:gd name="T52" fmla="*/ 583 w 659"/>
              <a:gd name="T53" fmla="*/ 538 h 657"/>
              <a:gd name="T54" fmla="*/ 514 w 659"/>
              <a:gd name="T55" fmla="*/ 601 h 657"/>
              <a:gd name="T56" fmla="*/ 426 w 659"/>
              <a:gd name="T57" fmla="*/ 642 h 657"/>
              <a:gd name="T58" fmla="*/ 379 w 659"/>
              <a:gd name="T59" fmla="*/ 653 h 657"/>
              <a:gd name="T60" fmla="*/ 330 w 659"/>
              <a:gd name="T61" fmla="*/ 657 h 657"/>
              <a:gd name="T62" fmla="*/ 330 w 659"/>
              <a:gd name="T63" fmla="*/ 38 h 657"/>
              <a:gd name="T64" fmla="*/ 242 w 659"/>
              <a:gd name="T65" fmla="*/ 50 h 657"/>
              <a:gd name="T66" fmla="*/ 167 w 659"/>
              <a:gd name="T67" fmla="*/ 88 h 657"/>
              <a:gd name="T68" fmla="*/ 105 w 659"/>
              <a:gd name="T69" fmla="*/ 144 h 657"/>
              <a:gd name="T70" fmla="*/ 61 w 659"/>
              <a:gd name="T71" fmla="*/ 215 h 657"/>
              <a:gd name="T72" fmla="*/ 39 w 659"/>
              <a:gd name="T73" fmla="*/ 299 h 657"/>
              <a:gd name="T74" fmla="*/ 39 w 659"/>
              <a:gd name="T75" fmla="*/ 359 h 657"/>
              <a:gd name="T76" fmla="*/ 61 w 659"/>
              <a:gd name="T77" fmla="*/ 442 h 657"/>
              <a:gd name="T78" fmla="*/ 105 w 659"/>
              <a:gd name="T79" fmla="*/ 514 h 657"/>
              <a:gd name="T80" fmla="*/ 167 w 659"/>
              <a:gd name="T81" fmla="*/ 570 h 657"/>
              <a:gd name="T82" fmla="*/ 242 w 659"/>
              <a:gd name="T83" fmla="*/ 608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4 w 659"/>
              <a:gd name="T95" fmla="*/ 387 h 657"/>
              <a:gd name="T96" fmla="*/ 621 w 659"/>
              <a:gd name="T97" fmla="*/ 328 h 657"/>
              <a:gd name="T98" fmla="*/ 608 w 659"/>
              <a:gd name="T99" fmla="*/ 242 h 657"/>
              <a:gd name="T100" fmla="*/ 570 w 659"/>
              <a:gd name="T101" fmla="*/ 166 h 657"/>
              <a:gd name="T102" fmla="*/ 515 w 659"/>
              <a:gd name="T103" fmla="*/ 104 h 657"/>
              <a:gd name="T104" fmla="*/ 442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2" y="651"/>
                </a:lnTo>
                <a:lnTo>
                  <a:pt x="248" y="648"/>
                </a:lnTo>
                <a:lnTo>
                  <a:pt x="232" y="642"/>
                </a:lnTo>
                <a:lnTo>
                  <a:pt x="202" y="632"/>
                </a:lnTo>
                <a:lnTo>
                  <a:pt x="172" y="618"/>
                </a:lnTo>
                <a:lnTo>
                  <a:pt x="146" y="601"/>
                </a:lnTo>
                <a:lnTo>
                  <a:pt x="120" y="582"/>
                </a:lnTo>
                <a:lnTo>
                  <a:pt x="97" y="561"/>
                </a:lnTo>
                <a:lnTo>
                  <a:pt x="76" y="538"/>
                </a:lnTo>
                <a:lnTo>
                  <a:pt x="57" y="512"/>
                </a:lnTo>
                <a:lnTo>
                  <a:pt x="41" y="485"/>
                </a:lnTo>
                <a:lnTo>
                  <a:pt x="26" y="457"/>
                </a:lnTo>
                <a:lnTo>
                  <a:pt x="15" y="426"/>
                </a:lnTo>
                <a:lnTo>
                  <a:pt x="11" y="411"/>
                </a:lnTo>
                <a:lnTo>
                  <a:pt x="7" y="395"/>
                </a:lnTo>
                <a:lnTo>
                  <a:pt x="5" y="379"/>
                </a:lnTo>
                <a:lnTo>
                  <a:pt x="2" y="362"/>
                </a:lnTo>
                <a:lnTo>
                  <a:pt x="0" y="346"/>
                </a:lnTo>
                <a:lnTo>
                  <a:pt x="0" y="328"/>
                </a:lnTo>
                <a:lnTo>
                  <a:pt x="0" y="328"/>
                </a:lnTo>
                <a:lnTo>
                  <a:pt x="0" y="312"/>
                </a:lnTo>
                <a:lnTo>
                  <a:pt x="2" y="296"/>
                </a:lnTo>
                <a:lnTo>
                  <a:pt x="5" y="278"/>
                </a:lnTo>
                <a:lnTo>
                  <a:pt x="7" y="262"/>
                </a:lnTo>
                <a:lnTo>
                  <a:pt x="11" y="246"/>
                </a:lnTo>
                <a:lnTo>
                  <a:pt x="15" y="231"/>
                </a:lnTo>
                <a:lnTo>
                  <a:pt x="26" y="201"/>
                </a:lnTo>
                <a:lnTo>
                  <a:pt x="41" y="172"/>
                </a:lnTo>
                <a:lnTo>
                  <a:pt x="57" y="146"/>
                </a:lnTo>
                <a:lnTo>
                  <a:pt x="76" y="120"/>
                </a:lnTo>
                <a:lnTo>
                  <a:pt x="97" y="97"/>
                </a:lnTo>
                <a:lnTo>
                  <a:pt x="120" y="76"/>
                </a:lnTo>
                <a:lnTo>
                  <a:pt x="146" y="57"/>
                </a:lnTo>
                <a:lnTo>
                  <a:pt x="172" y="39"/>
                </a:lnTo>
                <a:lnTo>
                  <a:pt x="202" y="26"/>
                </a:lnTo>
                <a:lnTo>
                  <a:pt x="232" y="15"/>
                </a:lnTo>
                <a:lnTo>
                  <a:pt x="248" y="10"/>
                </a:lnTo>
                <a:lnTo>
                  <a:pt x="262" y="7"/>
                </a:lnTo>
                <a:lnTo>
                  <a:pt x="280" y="4"/>
                </a:lnTo>
                <a:lnTo>
                  <a:pt x="296" y="2"/>
                </a:lnTo>
                <a:lnTo>
                  <a:pt x="312" y="0"/>
                </a:lnTo>
                <a:lnTo>
                  <a:pt x="330" y="0"/>
                </a:lnTo>
                <a:lnTo>
                  <a:pt x="330" y="0"/>
                </a:lnTo>
                <a:lnTo>
                  <a:pt x="346" y="0"/>
                </a:lnTo>
                <a:lnTo>
                  <a:pt x="363" y="2"/>
                </a:lnTo>
                <a:lnTo>
                  <a:pt x="379" y="4"/>
                </a:lnTo>
                <a:lnTo>
                  <a:pt x="395" y="7"/>
                </a:lnTo>
                <a:lnTo>
                  <a:pt x="412" y="10"/>
                </a:lnTo>
                <a:lnTo>
                  <a:pt x="426" y="15"/>
                </a:lnTo>
                <a:lnTo>
                  <a:pt x="457" y="26"/>
                </a:lnTo>
                <a:lnTo>
                  <a:pt x="485" y="39"/>
                </a:lnTo>
                <a:lnTo>
                  <a:pt x="514" y="57"/>
                </a:lnTo>
                <a:lnTo>
                  <a:pt x="538" y="76"/>
                </a:lnTo>
                <a:lnTo>
                  <a:pt x="562" y="97"/>
                </a:lnTo>
                <a:lnTo>
                  <a:pt x="583" y="120"/>
                </a:lnTo>
                <a:lnTo>
                  <a:pt x="602" y="146"/>
                </a:lnTo>
                <a:lnTo>
                  <a:pt x="618" y="172"/>
                </a:lnTo>
                <a:lnTo>
                  <a:pt x="632" y="201"/>
                </a:lnTo>
                <a:lnTo>
                  <a:pt x="643" y="231"/>
                </a:lnTo>
                <a:lnTo>
                  <a:pt x="648" y="246"/>
                </a:lnTo>
                <a:lnTo>
                  <a:pt x="652" y="262"/>
                </a:lnTo>
                <a:lnTo>
                  <a:pt x="655" y="278"/>
                </a:lnTo>
                <a:lnTo>
                  <a:pt x="656" y="296"/>
                </a:lnTo>
                <a:lnTo>
                  <a:pt x="657" y="312"/>
                </a:lnTo>
                <a:lnTo>
                  <a:pt x="659" y="328"/>
                </a:lnTo>
                <a:lnTo>
                  <a:pt x="659" y="328"/>
                </a:lnTo>
                <a:lnTo>
                  <a:pt x="657" y="346"/>
                </a:lnTo>
                <a:lnTo>
                  <a:pt x="656" y="362"/>
                </a:lnTo>
                <a:lnTo>
                  <a:pt x="655" y="379"/>
                </a:lnTo>
                <a:lnTo>
                  <a:pt x="652" y="395"/>
                </a:lnTo>
                <a:lnTo>
                  <a:pt x="648" y="411"/>
                </a:lnTo>
                <a:lnTo>
                  <a:pt x="643" y="426"/>
                </a:lnTo>
                <a:lnTo>
                  <a:pt x="632" y="457"/>
                </a:lnTo>
                <a:lnTo>
                  <a:pt x="618" y="485"/>
                </a:lnTo>
                <a:lnTo>
                  <a:pt x="602" y="512"/>
                </a:lnTo>
                <a:lnTo>
                  <a:pt x="583" y="538"/>
                </a:lnTo>
                <a:lnTo>
                  <a:pt x="562" y="561"/>
                </a:lnTo>
                <a:lnTo>
                  <a:pt x="538" y="582"/>
                </a:lnTo>
                <a:lnTo>
                  <a:pt x="514" y="601"/>
                </a:lnTo>
                <a:lnTo>
                  <a:pt x="485" y="618"/>
                </a:lnTo>
                <a:lnTo>
                  <a:pt x="457" y="632"/>
                </a:lnTo>
                <a:lnTo>
                  <a:pt x="426" y="642"/>
                </a:lnTo>
                <a:lnTo>
                  <a:pt x="412" y="648"/>
                </a:lnTo>
                <a:lnTo>
                  <a:pt x="395" y="651"/>
                </a:lnTo>
                <a:lnTo>
                  <a:pt x="379" y="653"/>
                </a:lnTo>
                <a:lnTo>
                  <a:pt x="363" y="656"/>
                </a:lnTo>
                <a:lnTo>
                  <a:pt x="346" y="657"/>
                </a:lnTo>
                <a:lnTo>
                  <a:pt x="330" y="657"/>
                </a:lnTo>
                <a:lnTo>
                  <a:pt x="330" y="657"/>
                </a:lnTo>
                <a:close/>
                <a:moveTo>
                  <a:pt x="330" y="38"/>
                </a:moveTo>
                <a:lnTo>
                  <a:pt x="330" y="38"/>
                </a:lnTo>
                <a:lnTo>
                  <a:pt x="300" y="39"/>
                </a:lnTo>
                <a:lnTo>
                  <a:pt x="270" y="43"/>
                </a:lnTo>
                <a:lnTo>
                  <a:pt x="242" y="50"/>
                </a:lnTo>
                <a:lnTo>
                  <a:pt x="215" y="61"/>
                </a:lnTo>
                <a:lnTo>
                  <a:pt x="191" y="73"/>
                </a:lnTo>
                <a:lnTo>
                  <a:pt x="167" y="88"/>
                </a:lnTo>
                <a:lnTo>
                  <a:pt x="144" y="104"/>
                </a:lnTo>
                <a:lnTo>
                  <a:pt x="124" y="123"/>
                </a:lnTo>
                <a:lnTo>
                  <a:pt x="105" y="144"/>
                </a:lnTo>
                <a:lnTo>
                  <a:pt x="88" y="166"/>
                </a:lnTo>
                <a:lnTo>
                  <a:pt x="73" y="190"/>
                </a:lnTo>
                <a:lnTo>
                  <a:pt x="61" y="215"/>
                </a:lnTo>
                <a:lnTo>
                  <a:pt x="52" y="242"/>
                </a:lnTo>
                <a:lnTo>
                  <a:pt x="43" y="270"/>
                </a:lnTo>
                <a:lnTo>
                  <a:pt x="39" y="299"/>
                </a:lnTo>
                <a:lnTo>
                  <a:pt x="38" y="328"/>
                </a:lnTo>
                <a:lnTo>
                  <a:pt x="38" y="328"/>
                </a:lnTo>
                <a:lnTo>
                  <a:pt x="39" y="359"/>
                </a:lnTo>
                <a:lnTo>
                  <a:pt x="43" y="387"/>
                </a:lnTo>
                <a:lnTo>
                  <a:pt x="52" y="415"/>
                </a:lnTo>
                <a:lnTo>
                  <a:pt x="61" y="442"/>
                </a:lnTo>
                <a:lnTo>
                  <a:pt x="73" y="468"/>
                </a:lnTo>
                <a:lnTo>
                  <a:pt x="88" y="492"/>
                </a:lnTo>
                <a:lnTo>
                  <a:pt x="105" y="514"/>
                </a:lnTo>
                <a:lnTo>
                  <a:pt x="124" y="535"/>
                </a:lnTo>
                <a:lnTo>
                  <a:pt x="144" y="554"/>
                </a:lnTo>
                <a:lnTo>
                  <a:pt x="167" y="570"/>
                </a:lnTo>
                <a:lnTo>
                  <a:pt x="191" y="585"/>
                </a:lnTo>
                <a:lnTo>
                  <a:pt x="215" y="597"/>
                </a:lnTo>
                <a:lnTo>
                  <a:pt x="242" y="608"/>
                </a:lnTo>
                <a:lnTo>
                  <a:pt x="270" y="614"/>
                </a:lnTo>
                <a:lnTo>
                  <a:pt x="300" y="618"/>
                </a:lnTo>
                <a:lnTo>
                  <a:pt x="330" y="620"/>
                </a:lnTo>
                <a:lnTo>
                  <a:pt x="330" y="620"/>
                </a:lnTo>
                <a:lnTo>
                  <a:pt x="359" y="618"/>
                </a:lnTo>
                <a:lnTo>
                  <a:pt x="387" y="614"/>
                </a:lnTo>
                <a:lnTo>
                  <a:pt x="416" y="608"/>
                </a:lnTo>
                <a:lnTo>
                  <a:pt x="442" y="597"/>
                </a:lnTo>
                <a:lnTo>
                  <a:pt x="468" y="585"/>
                </a:lnTo>
                <a:lnTo>
                  <a:pt x="492" y="570"/>
                </a:lnTo>
                <a:lnTo>
                  <a:pt x="515" y="554"/>
                </a:lnTo>
                <a:lnTo>
                  <a:pt x="535" y="535"/>
                </a:lnTo>
                <a:lnTo>
                  <a:pt x="554" y="514"/>
                </a:lnTo>
                <a:lnTo>
                  <a:pt x="570" y="492"/>
                </a:lnTo>
                <a:lnTo>
                  <a:pt x="585" y="468"/>
                </a:lnTo>
                <a:lnTo>
                  <a:pt x="597" y="442"/>
                </a:lnTo>
                <a:lnTo>
                  <a:pt x="608" y="415"/>
                </a:lnTo>
                <a:lnTo>
                  <a:pt x="614" y="387"/>
                </a:lnTo>
                <a:lnTo>
                  <a:pt x="618" y="359"/>
                </a:lnTo>
                <a:lnTo>
                  <a:pt x="621" y="328"/>
                </a:lnTo>
                <a:lnTo>
                  <a:pt x="621" y="328"/>
                </a:lnTo>
                <a:lnTo>
                  <a:pt x="618" y="299"/>
                </a:lnTo>
                <a:lnTo>
                  <a:pt x="614" y="270"/>
                </a:lnTo>
                <a:lnTo>
                  <a:pt x="608" y="242"/>
                </a:lnTo>
                <a:lnTo>
                  <a:pt x="597" y="215"/>
                </a:lnTo>
                <a:lnTo>
                  <a:pt x="585" y="190"/>
                </a:lnTo>
                <a:lnTo>
                  <a:pt x="570" y="166"/>
                </a:lnTo>
                <a:lnTo>
                  <a:pt x="554" y="144"/>
                </a:lnTo>
                <a:lnTo>
                  <a:pt x="535" y="123"/>
                </a:lnTo>
                <a:lnTo>
                  <a:pt x="515" y="104"/>
                </a:lnTo>
                <a:lnTo>
                  <a:pt x="492" y="88"/>
                </a:lnTo>
                <a:lnTo>
                  <a:pt x="468" y="73"/>
                </a:lnTo>
                <a:lnTo>
                  <a:pt x="442" y="61"/>
                </a:lnTo>
                <a:lnTo>
                  <a:pt x="416" y="50"/>
                </a:lnTo>
                <a:lnTo>
                  <a:pt x="387" y="43"/>
                </a:lnTo>
                <a:lnTo>
                  <a:pt x="359" y="39"/>
                </a:lnTo>
                <a:lnTo>
                  <a:pt x="330" y="38"/>
                </a:lnTo>
                <a:lnTo>
                  <a:pt x="330" y="3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4" name="Freeform 73">
            <a:extLst>
              <a:ext uri="{FF2B5EF4-FFF2-40B4-BE49-F238E27FC236}">
                <a16:creationId xmlns:a16="http://schemas.microsoft.com/office/drawing/2014/main" id="{4BF990EC-F0C3-030B-8A9E-98ADFEDA2649}"/>
              </a:ext>
            </a:extLst>
          </p:cNvPr>
          <p:cNvSpPr>
            <a:spLocks noEditPoints="1"/>
          </p:cNvSpPr>
          <p:nvPr/>
        </p:nvSpPr>
        <p:spPr bwMode="auto">
          <a:xfrm>
            <a:off x="1135847" y="4849553"/>
            <a:ext cx="548640" cy="548640"/>
          </a:xfrm>
          <a:custGeom>
            <a:avLst/>
            <a:gdLst>
              <a:gd name="T0" fmla="*/ 312 w 659"/>
              <a:gd name="T1" fmla="*/ 657 h 657"/>
              <a:gd name="T2" fmla="*/ 262 w 659"/>
              <a:gd name="T3" fmla="*/ 651 h 657"/>
              <a:gd name="T4" fmla="*/ 202 w 659"/>
              <a:gd name="T5" fmla="*/ 632 h 657"/>
              <a:gd name="T6" fmla="*/ 120 w 659"/>
              <a:gd name="T7" fmla="*/ 582 h 657"/>
              <a:gd name="T8" fmla="*/ 57 w 659"/>
              <a:gd name="T9" fmla="*/ 512 h 657"/>
              <a:gd name="T10" fmla="*/ 15 w 659"/>
              <a:gd name="T11" fmla="*/ 426 h 657"/>
              <a:gd name="T12" fmla="*/ 5 w 659"/>
              <a:gd name="T13" fmla="*/ 379 h 657"/>
              <a:gd name="T14" fmla="*/ 0 w 659"/>
              <a:gd name="T15" fmla="*/ 328 h 657"/>
              <a:gd name="T16" fmla="*/ 2 w 659"/>
              <a:gd name="T17" fmla="*/ 296 h 657"/>
              <a:gd name="T18" fmla="*/ 11 w 659"/>
              <a:gd name="T19" fmla="*/ 246 h 657"/>
              <a:gd name="T20" fmla="*/ 41 w 659"/>
              <a:gd name="T21" fmla="*/ 172 h 657"/>
              <a:gd name="T22" fmla="*/ 97 w 659"/>
              <a:gd name="T23" fmla="*/ 97 h 657"/>
              <a:gd name="T24" fmla="*/ 172 w 659"/>
              <a:gd name="T25" fmla="*/ 39 h 657"/>
              <a:gd name="T26" fmla="*/ 248 w 659"/>
              <a:gd name="T27" fmla="*/ 10 h 657"/>
              <a:gd name="T28" fmla="*/ 296 w 659"/>
              <a:gd name="T29" fmla="*/ 2 h 657"/>
              <a:gd name="T30" fmla="*/ 330 w 659"/>
              <a:gd name="T31" fmla="*/ 0 h 657"/>
              <a:gd name="T32" fmla="*/ 379 w 659"/>
              <a:gd name="T33" fmla="*/ 4 h 657"/>
              <a:gd name="T34" fmla="*/ 426 w 659"/>
              <a:gd name="T35" fmla="*/ 15 h 657"/>
              <a:gd name="T36" fmla="*/ 514 w 659"/>
              <a:gd name="T37" fmla="*/ 57 h 657"/>
              <a:gd name="T38" fmla="*/ 583 w 659"/>
              <a:gd name="T39" fmla="*/ 120 h 657"/>
              <a:gd name="T40" fmla="*/ 632 w 659"/>
              <a:gd name="T41" fmla="*/ 201 h 657"/>
              <a:gd name="T42" fmla="*/ 652 w 659"/>
              <a:gd name="T43" fmla="*/ 262 h 657"/>
              <a:gd name="T44" fmla="*/ 657 w 659"/>
              <a:gd name="T45" fmla="*/ 312 h 657"/>
              <a:gd name="T46" fmla="*/ 657 w 659"/>
              <a:gd name="T47" fmla="*/ 346 h 657"/>
              <a:gd name="T48" fmla="*/ 652 w 659"/>
              <a:gd name="T49" fmla="*/ 395 h 657"/>
              <a:gd name="T50" fmla="*/ 632 w 659"/>
              <a:gd name="T51" fmla="*/ 457 h 657"/>
              <a:gd name="T52" fmla="*/ 583 w 659"/>
              <a:gd name="T53" fmla="*/ 538 h 657"/>
              <a:gd name="T54" fmla="*/ 514 w 659"/>
              <a:gd name="T55" fmla="*/ 601 h 657"/>
              <a:gd name="T56" fmla="*/ 426 w 659"/>
              <a:gd name="T57" fmla="*/ 642 h 657"/>
              <a:gd name="T58" fmla="*/ 379 w 659"/>
              <a:gd name="T59" fmla="*/ 653 h 657"/>
              <a:gd name="T60" fmla="*/ 330 w 659"/>
              <a:gd name="T61" fmla="*/ 657 h 657"/>
              <a:gd name="T62" fmla="*/ 330 w 659"/>
              <a:gd name="T63" fmla="*/ 38 h 657"/>
              <a:gd name="T64" fmla="*/ 242 w 659"/>
              <a:gd name="T65" fmla="*/ 50 h 657"/>
              <a:gd name="T66" fmla="*/ 167 w 659"/>
              <a:gd name="T67" fmla="*/ 88 h 657"/>
              <a:gd name="T68" fmla="*/ 105 w 659"/>
              <a:gd name="T69" fmla="*/ 144 h 657"/>
              <a:gd name="T70" fmla="*/ 61 w 659"/>
              <a:gd name="T71" fmla="*/ 215 h 657"/>
              <a:gd name="T72" fmla="*/ 39 w 659"/>
              <a:gd name="T73" fmla="*/ 299 h 657"/>
              <a:gd name="T74" fmla="*/ 39 w 659"/>
              <a:gd name="T75" fmla="*/ 359 h 657"/>
              <a:gd name="T76" fmla="*/ 61 w 659"/>
              <a:gd name="T77" fmla="*/ 442 h 657"/>
              <a:gd name="T78" fmla="*/ 105 w 659"/>
              <a:gd name="T79" fmla="*/ 514 h 657"/>
              <a:gd name="T80" fmla="*/ 167 w 659"/>
              <a:gd name="T81" fmla="*/ 570 h 657"/>
              <a:gd name="T82" fmla="*/ 242 w 659"/>
              <a:gd name="T83" fmla="*/ 608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4 w 659"/>
              <a:gd name="T95" fmla="*/ 387 h 657"/>
              <a:gd name="T96" fmla="*/ 621 w 659"/>
              <a:gd name="T97" fmla="*/ 328 h 657"/>
              <a:gd name="T98" fmla="*/ 608 w 659"/>
              <a:gd name="T99" fmla="*/ 242 h 657"/>
              <a:gd name="T100" fmla="*/ 570 w 659"/>
              <a:gd name="T101" fmla="*/ 166 h 657"/>
              <a:gd name="T102" fmla="*/ 515 w 659"/>
              <a:gd name="T103" fmla="*/ 104 h 657"/>
              <a:gd name="T104" fmla="*/ 442 w 659"/>
              <a:gd name="T105" fmla="*/ 61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3"/>
                </a:lnTo>
                <a:lnTo>
                  <a:pt x="262" y="651"/>
                </a:lnTo>
                <a:lnTo>
                  <a:pt x="248" y="648"/>
                </a:lnTo>
                <a:lnTo>
                  <a:pt x="232" y="642"/>
                </a:lnTo>
                <a:lnTo>
                  <a:pt x="202" y="632"/>
                </a:lnTo>
                <a:lnTo>
                  <a:pt x="172" y="618"/>
                </a:lnTo>
                <a:lnTo>
                  <a:pt x="146" y="601"/>
                </a:lnTo>
                <a:lnTo>
                  <a:pt x="120" y="582"/>
                </a:lnTo>
                <a:lnTo>
                  <a:pt x="97" y="561"/>
                </a:lnTo>
                <a:lnTo>
                  <a:pt x="76" y="538"/>
                </a:lnTo>
                <a:lnTo>
                  <a:pt x="57" y="512"/>
                </a:lnTo>
                <a:lnTo>
                  <a:pt x="41" y="485"/>
                </a:lnTo>
                <a:lnTo>
                  <a:pt x="26" y="457"/>
                </a:lnTo>
                <a:lnTo>
                  <a:pt x="15" y="426"/>
                </a:lnTo>
                <a:lnTo>
                  <a:pt x="11" y="411"/>
                </a:lnTo>
                <a:lnTo>
                  <a:pt x="7" y="395"/>
                </a:lnTo>
                <a:lnTo>
                  <a:pt x="5" y="379"/>
                </a:lnTo>
                <a:lnTo>
                  <a:pt x="2" y="362"/>
                </a:lnTo>
                <a:lnTo>
                  <a:pt x="0" y="346"/>
                </a:lnTo>
                <a:lnTo>
                  <a:pt x="0" y="328"/>
                </a:lnTo>
                <a:lnTo>
                  <a:pt x="0" y="328"/>
                </a:lnTo>
                <a:lnTo>
                  <a:pt x="0" y="312"/>
                </a:lnTo>
                <a:lnTo>
                  <a:pt x="2" y="296"/>
                </a:lnTo>
                <a:lnTo>
                  <a:pt x="5" y="278"/>
                </a:lnTo>
                <a:lnTo>
                  <a:pt x="7" y="262"/>
                </a:lnTo>
                <a:lnTo>
                  <a:pt x="11" y="246"/>
                </a:lnTo>
                <a:lnTo>
                  <a:pt x="15" y="231"/>
                </a:lnTo>
                <a:lnTo>
                  <a:pt x="26" y="201"/>
                </a:lnTo>
                <a:lnTo>
                  <a:pt x="41" y="172"/>
                </a:lnTo>
                <a:lnTo>
                  <a:pt x="57" y="146"/>
                </a:lnTo>
                <a:lnTo>
                  <a:pt x="76" y="120"/>
                </a:lnTo>
                <a:lnTo>
                  <a:pt x="97" y="97"/>
                </a:lnTo>
                <a:lnTo>
                  <a:pt x="120" y="76"/>
                </a:lnTo>
                <a:lnTo>
                  <a:pt x="146" y="57"/>
                </a:lnTo>
                <a:lnTo>
                  <a:pt x="172" y="39"/>
                </a:lnTo>
                <a:lnTo>
                  <a:pt x="202" y="26"/>
                </a:lnTo>
                <a:lnTo>
                  <a:pt x="232" y="15"/>
                </a:lnTo>
                <a:lnTo>
                  <a:pt x="248" y="10"/>
                </a:lnTo>
                <a:lnTo>
                  <a:pt x="262" y="7"/>
                </a:lnTo>
                <a:lnTo>
                  <a:pt x="280" y="4"/>
                </a:lnTo>
                <a:lnTo>
                  <a:pt x="296" y="2"/>
                </a:lnTo>
                <a:lnTo>
                  <a:pt x="312" y="0"/>
                </a:lnTo>
                <a:lnTo>
                  <a:pt x="330" y="0"/>
                </a:lnTo>
                <a:lnTo>
                  <a:pt x="330" y="0"/>
                </a:lnTo>
                <a:lnTo>
                  <a:pt x="346" y="0"/>
                </a:lnTo>
                <a:lnTo>
                  <a:pt x="363" y="2"/>
                </a:lnTo>
                <a:lnTo>
                  <a:pt x="379" y="4"/>
                </a:lnTo>
                <a:lnTo>
                  <a:pt x="395" y="7"/>
                </a:lnTo>
                <a:lnTo>
                  <a:pt x="412" y="10"/>
                </a:lnTo>
                <a:lnTo>
                  <a:pt x="426" y="15"/>
                </a:lnTo>
                <a:lnTo>
                  <a:pt x="457" y="26"/>
                </a:lnTo>
                <a:lnTo>
                  <a:pt x="485" y="39"/>
                </a:lnTo>
                <a:lnTo>
                  <a:pt x="514" y="57"/>
                </a:lnTo>
                <a:lnTo>
                  <a:pt x="538" y="76"/>
                </a:lnTo>
                <a:lnTo>
                  <a:pt x="562" y="97"/>
                </a:lnTo>
                <a:lnTo>
                  <a:pt x="583" y="120"/>
                </a:lnTo>
                <a:lnTo>
                  <a:pt x="602" y="146"/>
                </a:lnTo>
                <a:lnTo>
                  <a:pt x="618" y="172"/>
                </a:lnTo>
                <a:lnTo>
                  <a:pt x="632" y="201"/>
                </a:lnTo>
                <a:lnTo>
                  <a:pt x="643" y="231"/>
                </a:lnTo>
                <a:lnTo>
                  <a:pt x="648" y="246"/>
                </a:lnTo>
                <a:lnTo>
                  <a:pt x="652" y="262"/>
                </a:lnTo>
                <a:lnTo>
                  <a:pt x="655" y="278"/>
                </a:lnTo>
                <a:lnTo>
                  <a:pt x="656" y="296"/>
                </a:lnTo>
                <a:lnTo>
                  <a:pt x="657" y="312"/>
                </a:lnTo>
                <a:lnTo>
                  <a:pt x="659" y="328"/>
                </a:lnTo>
                <a:lnTo>
                  <a:pt x="659" y="328"/>
                </a:lnTo>
                <a:lnTo>
                  <a:pt x="657" y="346"/>
                </a:lnTo>
                <a:lnTo>
                  <a:pt x="656" y="362"/>
                </a:lnTo>
                <a:lnTo>
                  <a:pt x="655" y="379"/>
                </a:lnTo>
                <a:lnTo>
                  <a:pt x="652" y="395"/>
                </a:lnTo>
                <a:lnTo>
                  <a:pt x="648" y="411"/>
                </a:lnTo>
                <a:lnTo>
                  <a:pt x="643" y="426"/>
                </a:lnTo>
                <a:lnTo>
                  <a:pt x="632" y="457"/>
                </a:lnTo>
                <a:lnTo>
                  <a:pt x="618" y="485"/>
                </a:lnTo>
                <a:lnTo>
                  <a:pt x="602" y="512"/>
                </a:lnTo>
                <a:lnTo>
                  <a:pt x="583" y="538"/>
                </a:lnTo>
                <a:lnTo>
                  <a:pt x="562" y="561"/>
                </a:lnTo>
                <a:lnTo>
                  <a:pt x="538" y="582"/>
                </a:lnTo>
                <a:lnTo>
                  <a:pt x="514" y="601"/>
                </a:lnTo>
                <a:lnTo>
                  <a:pt x="485" y="618"/>
                </a:lnTo>
                <a:lnTo>
                  <a:pt x="457" y="632"/>
                </a:lnTo>
                <a:lnTo>
                  <a:pt x="426" y="642"/>
                </a:lnTo>
                <a:lnTo>
                  <a:pt x="412" y="648"/>
                </a:lnTo>
                <a:lnTo>
                  <a:pt x="395" y="651"/>
                </a:lnTo>
                <a:lnTo>
                  <a:pt x="379" y="653"/>
                </a:lnTo>
                <a:lnTo>
                  <a:pt x="363" y="656"/>
                </a:lnTo>
                <a:lnTo>
                  <a:pt x="346" y="657"/>
                </a:lnTo>
                <a:lnTo>
                  <a:pt x="330" y="657"/>
                </a:lnTo>
                <a:lnTo>
                  <a:pt x="330" y="657"/>
                </a:lnTo>
                <a:close/>
                <a:moveTo>
                  <a:pt x="330" y="38"/>
                </a:moveTo>
                <a:lnTo>
                  <a:pt x="330" y="38"/>
                </a:lnTo>
                <a:lnTo>
                  <a:pt x="300" y="39"/>
                </a:lnTo>
                <a:lnTo>
                  <a:pt x="270" y="43"/>
                </a:lnTo>
                <a:lnTo>
                  <a:pt x="242" y="50"/>
                </a:lnTo>
                <a:lnTo>
                  <a:pt x="215" y="61"/>
                </a:lnTo>
                <a:lnTo>
                  <a:pt x="191" y="73"/>
                </a:lnTo>
                <a:lnTo>
                  <a:pt x="167" y="88"/>
                </a:lnTo>
                <a:lnTo>
                  <a:pt x="144" y="104"/>
                </a:lnTo>
                <a:lnTo>
                  <a:pt x="124" y="123"/>
                </a:lnTo>
                <a:lnTo>
                  <a:pt x="105" y="144"/>
                </a:lnTo>
                <a:lnTo>
                  <a:pt x="88" y="166"/>
                </a:lnTo>
                <a:lnTo>
                  <a:pt x="73" y="190"/>
                </a:lnTo>
                <a:lnTo>
                  <a:pt x="61" y="215"/>
                </a:lnTo>
                <a:lnTo>
                  <a:pt x="52" y="242"/>
                </a:lnTo>
                <a:lnTo>
                  <a:pt x="43" y="270"/>
                </a:lnTo>
                <a:lnTo>
                  <a:pt x="39" y="299"/>
                </a:lnTo>
                <a:lnTo>
                  <a:pt x="38" y="328"/>
                </a:lnTo>
                <a:lnTo>
                  <a:pt x="38" y="328"/>
                </a:lnTo>
                <a:lnTo>
                  <a:pt x="39" y="359"/>
                </a:lnTo>
                <a:lnTo>
                  <a:pt x="43" y="387"/>
                </a:lnTo>
                <a:lnTo>
                  <a:pt x="52" y="415"/>
                </a:lnTo>
                <a:lnTo>
                  <a:pt x="61" y="442"/>
                </a:lnTo>
                <a:lnTo>
                  <a:pt x="73" y="468"/>
                </a:lnTo>
                <a:lnTo>
                  <a:pt x="88" y="492"/>
                </a:lnTo>
                <a:lnTo>
                  <a:pt x="105" y="514"/>
                </a:lnTo>
                <a:lnTo>
                  <a:pt x="124" y="535"/>
                </a:lnTo>
                <a:lnTo>
                  <a:pt x="144" y="554"/>
                </a:lnTo>
                <a:lnTo>
                  <a:pt x="167" y="570"/>
                </a:lnTo>
                <a:lnTo>
                  <a:pt x="191" y="585"/>
                </a:lnTo>
                <a:lnTo>
                  <a:pt x="215" y="597"/>
                </a:lnTo>
                <a:lnTo>
                  <a:pt x="242" y="608"/>
                </a:lnTo>
                <a:lnTo>
                  <a:pt x="270" y="614"/>
                </a:lnTo>
                <a:lnTo>
                  <a:pt x="300" y="618"/>
                </a:lnTo>
                <a:lnTo>
                  <a:pt x="330" y="620"/>
                </a:lnTo>
                <a:lnTo>
                  <a:pt x="330" y="620"/>
                </a:lnTo>
                <a:lnTo>
                  <a:pt x="359" y="618"/>
                </a:lnTo>
                <a:lnTo>
                  <a:pt x="387" y="614"/>
                </a:lnTo>
                <a:lnTo>
                  <a:pt x="416" y="608"/>
                </a:lnTo>
                <a:lnTo>
                  <a:pt x="442" y="597"/>
                </a:lnTo>
                <a:lnTo>
                  <a:pt x="468" y="585"/>
                </a:lnTo>
                <a:lnTo>
                  <a:pt x="492" y="570"/>
                </a:lnTo>
                <a:lnTo>
                  <a:pt x="515" y="554"/>
                </a:lnTo>
                <a:lnTo>
                  <a:pt x="535" y="535"/>
                </a:lnTo>
                <a:lnTo>
                  <a:pt x="554" y="514"/>
                </a:lnTo>
                <a:lnTo>
                  <a:pt x="570" y="492"/>
                </a:lnTo>
                <a:lnTo>
                  <a:pt x="585" y="468"/>
                </a:lnTo>
                <a:lnTo>
                  <a:pt x="597" y="442"/>
                </a:lnTo>
                <a:lnTo>
                  <a:pt x="608" y="415"/>
                </a:lnTo>
                <a:lnTo>
                  <a:pt x="614" y="387"/>
                </a:lnTo>
                <a:lnTo>
                  <a:pt x="618" y="359"/>
                </a:lnTo>
                <a:lnTo>
                  <a:pt x="621" y="328"/>
                </a:lnTo>
                <a:lnTo>
                  <a:pt x="621" y="328"/>
                </a:lnTo>
                <a:lnTo>
                  <a:pt x="618" y="299"/>
                </a:lnTo>
                <a:lnTo>
                  <a:pt x="614" y="270"/>
                </a:lnTo>
                <a:lnTo>
                  <a:pt x="608" y="242"/>
                </a:lnTo>
                <a:lnTo>
                  <a:pt x="597" y="215"/>
                </a:lnTo>
                <a:lnTo>
                  <a:pt x="585" y="190"/>
                </a:lnTo>
                <a:lnTo>
                  <a:pt x="570" y="166"/>
                </a:lnTo>
                <a:lnTo>
                  <a:pt x="554" y="144"/>
                </a:lnTo>
                <a:lnTo>
                  <a:pt x="535" y="123"/>
                </a:lnTo>
                <a:lnTo>
                  <a:pt x="515" y="104"/>
                </a:lnTo>
                <a:lnTo>
                  <a:pt x="492" y="88"/>
                </a:lnTo>
                <a:lnTo>
                  <a:pt x="468" y="73"/>
                </a:lnTo>
                <a:lnTo>
                  <a:pt x="442" y="61"/>
                </a:lnTo>
                <a:lnTo>
                  <a:pt x="416" y="50"/>
                </a:lnTo>
                <a:lnTo>
                  <a:pt x="387" y="43"/>
                </a:lnTo>
                <a:lnTo>
                  <a:pt x="359" y="39"/>
                </a:lnTo>
                <a:lnTo>
                  <a:pt x="330" y="38"/>
                </a:lnTo>
                <a:lnTo>
                  <a:pt x="330" y="3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cxnSp>
        <p:nvCxnSpPr>
          <p:cNvPr id="25" name="Straight Connector 24">
            <a:extLst>
              <a:ext uri="{FF2B5EF4-FFF2-40B4-BE49-F238E27FC236}">
                <a16:creationId xmlns:a16="http://schemas.microsoft.com/office/drawing/2014/main" id="{C8426FF1-849A-1817-424B-5A98E3876786}"/>
              </a:ext>
            </a:extLst>
          </p:cNvPr>
          <p:cNvCxnSpPr>
            <a:cxnSpLocks/>
          </p:cNvCxnSpPr>
          <p:nvPr/>
        </p:nvCxnSpPr>
        <p:spPr>
          <a:xfrm>
            <a:off x="4337184" y="2626837"/>
            <a:ext cx="0" cy="7345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39F59A6-AEA2-EFC7-4EF1-7D6C246CC099}"/>
              </a:ext>
            </a:extLst>
          </p:cNvPr>
          <p:cNvCxnSpPr>
            <a:cxnSpLocks/>
          </p:cNvCxnSpPr>
          <p:nvPr/>
        </p:nvCxnSpPr>
        <p:spPr>
          <a:xfrm>
            <a:off x="4337184" y="3668795"/>
            <a:ext cx="0" cy="7345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B9F21F-27C8-7452-3578-D4B6487F1B4E}"/>
              </a:ext>
            </a:extLst>
          </p:cNvPr>
          <p:cNvCxnSpPr>
            <a:cxnSpLocks/>
          </p:cNvCxnSpPr>
          <p:nvPr/>
        </p:nvCxnSpPr>
        <p:spPr>
          <a:xfrm>
            <a:off x="4296937" y="4973434"/>
            <a:ext cx="0" cy="7345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with medium confidence">
            <a:extLst>
              <a:ext uri="{FF2B5EF4-FFF2-40B4-BE49-F238E27FC236}">
                <a16:creationId xmlns:a16="http://schemas.microsoft.com/office/drawing/2014/main" id="{2D801FD3-8F40-D511-B506-166F1BC0A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0622" y="6122165"/>
            <a:ext cx="1684027" cy="640463"/>
          </a:xfrm>
          <a:prstGeom prst="rect">
            <a:avLst/>
          </a:prstGeom>
        </p:spPr>
      </p:pic>
    </p:spTree>
    <p:extLst>
      <p:ext uri="{BB962C8B-B14F-4D97-AF65-F5344CB8AC3E}">
        <p14:creationId xmlns:p14="http://schemas.microsoft.com/office/powerpoint/2010/main" val="319521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ABE7E1-C273-3242-15F3-61EF1CD2BEB1}"/>
              </a:ext>
            </a:extLst>
          </p:cNvPr>
          <p:cNvSpPr txBox="1">
            <a:spLocks/>
          </p:cNvSpPr>
          <p:nvPr/>
        </p:nvSpPr>
        <p:spPr>
          <a:xfrm>
            <a:off x="1348242" y="526173"/>
            <a:ext cx="10502434" cy="70997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100" normalizeH="0" baseline="0" noProof="0" dirty="0">
                <a:ln>
                  <a:noFill/>
                </a:ln>
                <a:solidFill>
                  <a:srgbClr val="0020A5"/>
                </a:solidFill>
                <a:effectLst/>
                <a:uLnTx/>
                <a:uFillTx/>
                <a:latin typeface="Obviously Wide Lght" pitchFamily="82" charset="77"/>
                <a:ea typeface="+mj-ea"/>
                <a:cs typeface="+mj-cs"/>
              </a:rPr>
              <a:t>Benefits of Cloud Modernization</a:t>
            </a:r>
          </a:p>
        </p:txBody>
      </p:sp>
      <p:pic>
        <p:nvPicPr>
          <p:cNvPr id="14" name="Picture 13" descr="Text&#10;&#10;Description automatically generated with medium confidence">
            <a:extLst>
              <a:ext uri="{FF2B5EF4-FFF2-40B4-BE49-F238E27FC236}">
                <a16:creationId xmlns:a16="http://schemas.microsoft.com/office/drawing/2014/main" id="{4A2DEF78-3267-23CC-18A0-4BC2F0092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8185" y="5976841"/>
            <a:ext cx="1866792" cy="709971"/>
          </a:xfrm>
          <a:prstGeom prst="rect">
            <a:avLst/>
          </a:prstGeom>
        </p:spPr>
      </p:pic>
      <p:sp>
        <p:nvSpPr>
          <p:cNvPr id="2" name="Rectangle 1">
            <a:extLst>
              <a:ext uri="{FF2B5EF4-FFF2-40B4-BE49-F238E27FC236}">
                <a16:creationId xmlns:a16="http://schemas.microsoft.com/office/drawing/2014/main" id="{DBCB10B8-A5EA-0B87-9C8B-B2384F96E4C0}"/>
              </a:ext>
            </a:extLst>
          </p:cNvPr>
          <p:cNvSpPr/>
          <p:nvPr/>
        </p:nvSpPr>
        <p:spPr>
          <a:xfrm>
            <a:off x="448892" y="1743581"/>
            <a:ext cx="3657600" cy="4196256"/>
          </a:xfrm>
          <a:prstGeom prst="rect">
            <a:avLst/>
          </a:prstGeom>
          <a:solidFill>
            <a:srgbClr val="0021A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Streamlines and Modernizes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Business Processes </a:t>
            </a: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DDA18D4A-DA5E-1159-FC0F-A95CF2920E6A}"/>
              </a:ext>
            </a:extLst>
          </p:cNvPr>
          <p:cNvSpPr/>
          <p:nvPr/>
        </p:nvSpPr>
        <p:spPr>
          <a:xfrm>
            <a:off x="8058269" y="1726074"/>
            <a:ext cx="3657600" cy="4196256"/>
          </a:xfrm>
          <a:prstGeom prst="rect">
            <a:avLst/>
          </a:prstGeom>
          <a:solidFill>
            <a:srgbClr val="0021A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Establishes Sustainable Environment</a:t>
            </a: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3531CCA2-A8AF-5FA1-E9AE-830115E15113}"/>
              </a:ext>
            </a:extLst>
          </p:cNvPr>
          <p:cNvSpPr/>
          <p:nvPr/>
        </p:nvSpPr>
        <p:spPr>
          <a:xfrm>
            <a:off x="4257940" y="1669507"/>
            <a:ext cx="3657600" cy="4196256"/>
          </a:xfrm>
          <a:prstGeom prst="rect">
            <a:avLst/>
          </a:prstGeom>
          <a:solidFill>
            <a:srgbClr val="FA461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Improves Access to Data and Reporting</a:t>
            </a: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C162A6DA-4491-7D08-EE22-AA75A4A40DE8}"/>
              </a:ext>
            </a:extLst>
          </p:cNvPr>
          <p:cNvSpPr>
            <a:spLocks noChangeAspect="1"/>
          </p:cNvSpPr>
          <p:nvPr/>
        </p:nvSpPr>
        <p:spPr>
          <a:xfrm>
            <a:off x="1906359" y="2030897"/>
            <a:ext cx="640080" cy="640080"/>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CCC99327-35C9-D471-6542-D8F64F65C614}"/>
              </a:ext>
            </a:extLst>
          </p:cNvPr>
          <p:cNvSpPr>
            <a:spLocks noChangeAspect="1"/>
          </p:cNvSpPr>
          <p:nvPr/>
        </p:nvSpPr>
        <p:spPr>
          <a:xfrm>
            <a:off x="9566502" y="1967701"/>
            <a:ext cx="640080" cy="640080"/>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4">
            <a:extLst>
              <a:ext uri="{FF2B5EF4-FFF2-40B4-BE49-F238E27FC236}">
                <a16:creationId xmlns:a16="http://schemas.microsoft.com/office/drawing/2014/main" id="{308DF299-B151-3A81-DB32-6623B6352D7B}"/>
              </a:ext>
            </a:extLst>
          </p:cNvPr>
          <p:cNvSpPr txBox="1"/>
          <p:nvPr/>
        </p:nvSpPr>
        <p:spPr>
          <a:xfrm>
            <a:off x="556843" y="3522477"/>
            <a:ext cx="3549649" cy="218521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Increases business process consistency across central, schools, and units. </a:t>
            </a:r>
          </a:p>
          <a:p>
            <a:pPr marL="171450" marR="0" lvl="0" indent="-17145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Reduces complexity and increases transparency across decentralized departments</a:t>
            </a:r>
            <a:endParaRPr kumimoji="0" lang="en-US" sz="1400" b="0" i="0" u="none" strike="noStrike" kern="1200" cap="none" spc="0" normalizeH="0" baseline="0" noProof="0" dirty="0">
              <a:ln>
                <a:noFill/>
              </a:ln>
              <a:solidFill>
                <a:srgbClr val="000000"/>
              </a:solidFill>
              <a:effectLst/>
              <a:uLnTx/>
              <a:uFillTx/>
              <a:latin typeface="Calibri" panose="020F0502020204030204"/>
              <a:ea typeface="Open Sans"/>
              <a:cs typeface="Open Sans"/>
            </a:endParaRPr>
          </a:p>
          <a:p>
            <a:pPr marL="171450" marR="0" lvl="0" indent="-17145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Requires UF’s willingness to change and minimize customizations by business units</a:t>
            </a:r>
            <a:endParaRPr kumimoji="0" lang="en-US" sz="1400" b="0" i="0" u="none" strike="noStrike" kern="1200" cap="none" spc="0" normalizeH="0" baseline="0" noProof="0" dirty="0">
              <a:ln>
                <a:noFill/>
              </a:ln>
              <a:solidFill>
                <a:srgbClr val="000000"/>
              </a:solidFill>
              <a:effectLst/>
              <a:uLnTx/>
              <a:uFillTx/>
              <a:latin typeface="Calibri" panose="020F0502020204030204"/>
              <a:ea typeface="Open Sans"/>
              <a:cs typeface="Open Sans"/>
            </a:endParaRPr>
          </a:p>
        </p:txBody>
      </p:sp>
      <p:sp>
        <p:nvSpPr>
          <p:cNvPr id="10" name="TextBox 5">
            <a:extLst>
              <a:ext uri="{FF2B5EF4-FFF2-40B4-BE49-F238E27FC236}">
                <a16:creationId xmlns:a16="http://schemas.microsoft.com/office/drawing/2014/main" id="{6CC0E949-3F59-E3E4-0BC9-85EA90F4766F}"/>
              </a:ext>
            </a:extLst>
          </p:cNvPr>
          <p:cNvSpPr txBox="1"/>
          <p:nvPr/>
        </p:nvSpPr>
        <p:spPr>
          <a:xfrm>
            <a:off x="4295043" y="3731092"/>
            <a:ext cx="3549649" cy="16773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Enhances self-service reporting and analytical capabilities while increasing the transparency of the data through dashboards</a:t>
            </a:r>
          </a:p>
          <a:p>
            <a:pPr marL="171450" marR="0" lvl="0" indent="-17145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Supports strategic decision making at the staff level through data-driven analytics</a:t>
            </a:r>
          </a:p>
        </p:txBody>
      </p:sp>
      <p:sp>
        <p:nvSpPr>
          <p:cNvPr id="11" name="TextBox 6">
            <a:extLst>
              <a:ext uri="{FF2B5EF4-FFF2-40B4-BE49-F238E27FC236}">
                <a16:creationId xmlns:a16="http://schemas.microsoft.com/office/drawing/2014/main" id="{09BBCDDC-3A97-1B8E-0D25-7350431775EC}"/>
              </a:ext>
            </a:extLst>
          </p:cNvPr>
          <p:cNvSpPr txBox="1"/>
          <p:nvPr/>
        </p:nvSpPr>
        <p:spPr>
          <a:xfrm>
            <a:off x="8111718" y="3485406"/>
            <a:ext cx="3549649" cy="240065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Captures advanced capabilities and best practice functionality as software vendors invest R&amp;D in development of cloud platform functionality</a:t>
            </a:r>
          </a:p>
          <a:p>
            <a:pPr marL="171450" marR="0" lvl="0" indent="-17145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Reduces need for maintenance as cloud technology is continually upgraded and improved to align to changing business needs and  external factors in the market</a:t>
            </a:r>
          </a:p>
          <a:p>
            <a:pPr marL="171450" marR="0" lvl="0" indent="-171450" algn="l" defTabSz="914400" rtl="0" eaLnBrk="1" fontAlgn="ctr" latinLnBrk="0" hangingPunct="1">
              <a:lnSpc>
                <a:spcPct val="10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347141BA-9F36-60E7-B07D-ADDE101842A8}"/>
              </a:ext>
            </a:extLst>
          </p:cNvPr>
          <p:cNvGrpSpPr/>
          <p:nvPr/>
        </p:nvGrpSpPr>
        <p:grpSpPr>
          <a:xfrm>
            <a:off x="2024683" y="2132574"/>
            <a:ext cx="393780" cy="387814"/>
            <a:chOff x="12204700" y="119063"/>
            <a:chExt cx="419100" cy="412750"/>
          </a:xfrm>
        </p:grpSpPr>
        <p:sp>
          <p:nvSpPr>
            <p:cNvPr id="23" name="Freeform 511">
              <a:extLst>
                <a:ext uri="{FF2B5EF4-FFF2-40B4-BE49-F238E27FC236}">
                  <a16:creationId xmlns:a16="http://schemas.microsoft.com/office/drawing/2014/main" id="{F54051E0-34B2-9AD9-193C-24839B05B968}"/>
                </a:ext>
              </a:extLst>
            </p:cNvPr>
            <p:cNvSpPr>
              <a:spLocks noEditPoints="1"/>
            </p:cNvSpPr>
            <p:nvPr/>
          </p:nvSpPr>
          <p:spPr bwMode="auto">
            <a:xfrm>
              <a:off x="12204700" y="252413"/>
              <a:ext cx="419100" cy="279400"/>
            </a:xfrm>
            <a:custGeom>
              <a:avLst/>
              <a:gdLst>
                <a:gd name="T0" fmla="*/ 234 w 235"/>
                <a:gd name="T1" fmla="*/ 55 h 156"/>
                <a:gd name="T2" fmla="*/ 234 w 235"/>
                <a:gd name="T3" fmla="*/ 54 h 156"/>
                <a:gd name="T4" fmla="*/ 234 w 235"/>
                <a:gd name="T5" fmla="*/ 53 h 156"/>
                <a:gd name="T6" fmla="*/ 233 w 235"/>
                <a:gd name="T7" fmla="*/ 53 h 156"/>
                <a:gd name="T8" fmla="*/ 191 w 235"/>
                <a:gd name="T9" fmla="*/ 2 h 156"/>
                <a:gd name="T10" fmla="*/ 187 w 235"/>
                <a:gd name="T11" fmla="*/ 0 h 156"/>
                <a:gd name="T12" fmla="*/ 138 w 235"/>
                <a:gd name="T13" fmla="*/ 0 h 156"/>
                <a:gd name="T14" fmla="*/ 134 w 235"/>
                <a:gd name="T15" fmla="*/ 5 h 156"/>
                <a:gd name="T16" fmla="*/ 138 w 235"/>
                <a:gd name="T17" fmla="*/ 10 h 156"/>
                <a:gd name="T18" fmla="*/ 185 w 235"/>
                <a:gd name="T19" fmla="*/ 10 h 156"/>
                <a:gd name="T20" fmla="*/ 220 w 235"/>
                <a:gd name="T21" fmla="*/ 51 h 156"/>
                <a:gd name="T22" fmla="*/ 159 w 235"/>
                <a:gd name="T23" fmla="*/ 51 h 156"/>
                <a:gd name="T24" fmla="*/ 154 w 235"/>
                <a:gd name="T25" fmla="*/ 56 h 156"/>
                <a:gd name="T26" fmla="*/ 154 w 235"/>
                <a:gd name="T27" fmla="*/ 76 h 156"/>
                <a:gd name="T28" fmla="*/ 142 w 235"/>
                <a:gd name="T29" fmla="*/ 88 h 156"/>
                <a:gd name="T30" fmla="*/ 92 w 235"/>
                <a:gd name="T31" fmla="*/ 88 h 156"/>
                <a:gd name="T32" fmla="*/ 80 w 235"/>
                <a:gd name="T33" fmla="*/ 76 h 156"/>
                <a:gd name="T34" fmla="*/ 80 w 235"/>
                <a:gd name="T35" fmla="*/ 56 h 156"/>
                <a:gd name="T36" fmla="*/ 76 w 235"/>
                <a:gd name="T37" fmla="*/ 51 h 156"/>
                <a:gd name="T38" fmla="*/ 15 w 235"/>
                <a:gd name="T39" fmla="*/ 51 h 156"/>
                <a:gd name="T40" fmla="*/ 49 w 235"/>
                <a:gd name="T41" fmla="*/ 10 h 156"/>
                <a:gd name="T42" fmla="*/ 96 w 235"/>
                <a:gd name="T43" fmla="*/ 10 h 156"/>
                <a:gd name="T44" fmla="*/ 101 w 235"/>
                <a:gd name="T45" fmla="*/ 5 h 156"/>
                <a:gd name="T46" fmla="*/ 96 w 235"/>
                <a:gd name="T47" fmla="*/ 0 h 156"/>
                <a:gd name="T48" fmla="*/ 47 w 235"/>
                <a:gd name="T49" fmla="*/ 0 h 156"/>
                <a:gd name="T50" fmla="*/ 43 w 235"/>
                <a:gd name="T51" fmla="*/ 2 h 156"/>
                <a:gd name="T52" fmla="*/ 1 w 235"/>
                <a:gd name="T53" fmla="*/ 53 h 156"/>
                <a:gd name="T54" fmla="*/ 1 w 235"/>
                <a:gd name="T55" fmla="*/ 53 h 156"/>
                <a:gd name="T56" fmla="*/ 0 w 235"/>
                <a:gd name="T57" fmla="*/ 54 h 156"/>
                <a:gd name="T58" fmla="*/ 0 w 235"/>
                <a:gd name="T59" fmla="*/ 55 h 156"/>
                <a:gd name="T60" fmla="*/ 0 w 235"/>
                <a:gd name="T61" fmla="*/ 56 h 156"/>
                <a:gd name="T62" fmla="*/ 0 w 235"/>
                <a:gd name="T63" fmla="*/ 134 h 156"/>
                <a:gd name="T64" fmla="*/ 23 w 235"/>
                <a:gd name="T65" fmla="*/ 156 h 156"/>
                <a:gd name="T66" fmla="*/ 212 w 235"/>
                <a:gd name="T67" fmla="*/ 156 h 156"/>
                <a:gd name="T68" fmla="*/ 235 w 235"/>
                <a:gd name="T69" fmla="*/ 134 h 156"/>
                <a:gd name="T70" fmla="*/ 235 w 235"/>
                <a:gd name="T71" fmla="*/ 56 h 156"/>
                <a:gd name="T72" fmla="*/ 234 w 235"/>
                <a:gd name="T73" fmla="*/ 55 h 156"/>
                <a:gd name="T74" fmla="*/ 225 w 235"/>
                <a:gd name="T75" fmla="*/ 134 h 156"/>
                <a:gd name="T76" fmla="*/ 212 w 235"/>
                <a:gd name="T77" fmla="*/ 147 h 156"/>
                <a:gd name="T78" fmla="*/ 23 w 235"/>
                <a:gd name="T79" fmla="*/ 147 h 156"/>
                <a:gd name="T80" fmla="*/ 9 w 235"/>
                <a:gd name="T81" fmla="*/ 134 h 156"/>
                <a:gd name="T82" fmla="*/ 9 w 235"/>
                <a:gd name="T83" fmla="*/ 60 h 156"/>
                <a:gd name="T84" fmla="*/ 71 w 235"/>
                <a:gd name="T85" fmla="*/ 60 h 156"/>
                <a:gd name="T86" fmla="*/ 71 w 235"/>
                <a:gd name="T87" fmla="*/ 76 h 156"/>
                <a:gd name="T88" fmla="*/ 92 w 235"/>
                <a:gd name="T89" fmla="*/ 98 h 156"/>
                <a:gd name="T90" fmla="*/ 142 w 235"/>
                <a:gd name="T91" fmla="*/ 98 h 156"/>
                <a:gd name="T92" fmla="*/ 163 w 235"/>
                <a:gd name="T93" fmla="*/ 76 h 156"/>
                <a:gd name="T94" fmla="*/ 163 w 235"/>
                <a:gd name="T95" fmla="*/ 60 h 156"/>
                <a:gd name="T96" fmla="*/ 225 w 235"/>
                <a:gd name="T97" fmla="*/ 60 h 156"/>
                <a:gd name="T98" fmla="*/ 225 w 235"/>
                <a:gd name="T99" fmla="*/ 1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156">
                  <a:moveTo>
                    <a:pt x="234" y="55"/>
                  </a:moveTo>
                  <a:cubicBezTo>
                    <a:pt x="234" y="55"/>
                    <a:pt x="234" y="54"/>
                    <a:pt x="234" y="54"/>
                  </a:cubicBezTo>
                  <a:cubicBezTo>
                    <a:pt x="234" y="54"/>
                    <a:pt x="234" y="54"/>
                    <a:pt x="234" y="53"/>
                  </a:cubicBezTo>
                  <a:cubicBezTo>
                    <a:pt x="234" y="53"/>
                    <a:pt x="234" y="53"/>
                    <a:pt x="233" y="53"/>
                  </a:cubicBezTo>
                  <a:cubicBezTo>
                    <a:pt x="191" y="2"/>
                    <a:pt x="191" y="2"/>
                    <a:pt x="191" y="2"/>
                  </a:cubicBezTo>
                  <a:cubicBezTo>
                    <a:pt x="190" y="1"/>
                    <a:pt x="189" y="0"/>
                    <a:pt x="187" y="0"/>
                  </a:cubicBezTo>
                  <a:cubicBezTo>
                    <a:pt x="138" y="0"/>
                    <a:pt x="138" y="0"/>
                    <a:pt x="138" y="0"/>
                  </a:cubicBezTo>
                  <a:cubicBezTo>
                    <a:pt x="136" y="0"/>
                    <a:pt x="134" y="2"/>
                    <a:pt x="134" y="5"/>
                  </a:cubicBezTo>
                  <a:cubicBezTo>
                    <a:pt x="134" y="7"/>
                    <a:pt x="136" y="10"/>
                    <a:pt x="138" y="10"/>
                  </a:cubicBezTo>
                  <a:cubicBezTo>
                    <a:pt x="185" y="10"/>
                    <a:pt x="185" y="10"/>
                    <a:pt x="185" y="10"/>
                  </a:cubicBezTo>
                  <a:cubicBezTo>
                    <a:pt x="220" y="51"/>
                    <a:pt x="220" y="51"/>
                    <a:pt x="220" y="51"/>
                  </a:cubicBezTo>
                  <a:cubicBezTo>
                    <a:pt x="159" y="51"/>
                    <a:pt x="159" y="51"/>
                    <a:pt x="159" y="51"/>
                  </a:cubicBezTo>
                  <a:cubicBezTo>
                    <a:pt x="156" y="51"/>
                    <a:pt x="154" y="53"/>
                    <a:pt x="154" y="56"/>
                  </a:cubicBezTo>
                  <a:cubicBezTo>
                    <a:pt x="154" y="76"/>
                    <a:pt x="154" y="76"/>
                    <a:pt x="154" y="76"/>
                  </a:cubicBezTo>
                  <a:cubicBezTo>
                    <a:pt x="154" y="83"/>
                    <a:pt x="149" y="88"/>
                    <a:pt x="142" y="88"/>
                  </a:cubicBezTo>
                  <a:cubicBezTo>
                    <a:pt x="92" y="88"/>
                    <a:pt x="92" y="88"/>
                    <a:pt x="92" y="88"/>
                  </a:cubicBezTo>
                  <a:cubicBezTo>
                    <a:pt x="86" y="88"/>
                    <a:pt x="80" y="83"/>
                    <a:pt x="80" y="76"/>
                  </a:cubicBezTo>
                  <a:cubicBezTo>
                    <a:pt x="80" y="56"/>
                    <a:pt x="80" y="56"/>
                    <a:pt x="80" y="56"/>
                  </a:cubicBezTo>
                  <a:cubicBezTo>
                    <a:pt x="80" y="53"/>
                    <a:pt x="78" y="51"/>
                    <a:pt x="76" y="51"/>
                  </a:cubicBezTo>
                  <a:cubicBezTo>
                    <a:pt x="15" y="51"/>
                    <a:pt x="15" y="51"/>
                    <a:pt x="15" y="51"/>
                  </a:cubicBezTo>
                  <a:cubicBezTo>
                    <a:pt x="49" y="10"/>
                    <a:pt x="49" y="10"/>
                    <a:pt x="49" y="10"/>
                  </a:cubicBezTo>
                  <a:cubicBezTo>
                    <a:pt x="96" y="10"/>
                    <a:pt x="96" y="10"/>
                    <a:pt x="96" y="10"/>
                  </a:cubicBezTo>
                  <a:cubicBezTo>
                    <a:pt x="99" y="10"/>
                    <a:pt x="101" y="7"/>
                    <a:pt x="101" y="5"/>
                  </a:cubicBezTo>
                  <a:cubicBezTo>
                    <a:pt x="101" y="2"/>
                    <a:pt x="99" y="0"/>
                    <a:pt x="96" y="0"/>
                  </a:cubicBezTo>
                  <a:cubicBezTo>
                    <a:pt x="47" y="0"/>
                    <a:pt x="47" y="0"/>
                    <a:pt x="47" y="0"/>
                  </a:cubicBezTo>
                  <a:cubicBezTo>
                    <a:pt x="46" y="0"/>
                    <a:pt x="44" y="1"/>
                    <a:pt x="43" y="2"/>
                  </a:cubicBezTo>
                  <a:cubicBezTo>
                    <a:pt x="1" y="53"/>
                    <a:pt x="1" y="53"/>
                    <a:pt x="1" y="53"/>
                  </a:cubicBezTo>
                  <a:cubicBezTo>
                    <a:pt x="1" y="53"/>
                    <a:pt x="1" y="53"/>
                    <a:pt x="1" y="53"/>
                  </a:cubicBezTo>
                  <a:cubicBezTo>
                    <a:pt x="0" y="54"/>
                    <a:pt x="0" y="54"/>
                    <a:pt x="0" y="54"/>
                  </a:cubicBezTo>
                  <a:cubicBezTo>
                    <a:pt x="0" y="54"/>
                    <a:pt x="0" y="55"/>
                    <a:pt x="0" y="55"/>
                  </a:cubicBezTo>
                  <a:cubicBezTo>
                    <a:pt x="0" y="55"/>
                    <a:pt x="0" y="55"/>
                    <a:pt x="0" y="56"/>
                  </a:cubicBezTo>
                  <a:cubicBezTo>
                    <a:pt x="0" y="134"/>
                    <a:pt x="0" y="134"/>
                    <a:pt x="0" y="134"/>
                  </a:cubicBezTo>
                  <a:cubicBezTo>
                    <a:pt x="0" y="146"/>
                    <a:pt x="10" y="156"/>
                    <a:pt x="23" y="156"/>
                  </a:cubicBezTo>
                  <a:cubicBezTo>
                    <a:pt x="212" y="156"/>
                    <a:pt x="212" y="156"/>
                    <a:pt x="212" y="156"/>
                  </a:cubicBezTo>
                  <a:cubicBezTo>
                    <a:pt x="224" y="156"/>
                    <a:pt x="235" y="146"/>
                    <a:pt x="235" y="134"/>
                  </a:cubicBezTo>
                  <a:cubicBezTo>
                    <a:pt x="235" y="56"/>
                    <a:pt x="235" y="56"/>
                    <a:pt x="235" y="56"/>
                  </a:cubicBezTo>
                  <a:cubicBezTo>
                    <a:pt x="235" y="55"/>
                    <a:pt x="234" y="55"/>
                    <a:pt x="234" y="55"/>
                  </a:cubicBezTo>
                  <a:close/>
                  <a:moveTo>
                    <a:pt x="225" y="134"/>
                  </a:moveTo>
                  <a:cubicBezTo>
                    <a:pt x="225" y="141"/>
                    <a:pt x="219" y="147"/>
                    <a:pt x="212" y="147"/>
                  </a:cubicBezTo>
                  <a:cubicBezTo>
                    <a:pt x="23" y="147"/>
                    <a:pt x="23" y="147"/>
                    <a:pt x="23" y="147"/>
                  </a:cubicBezTo>
                  <a:cubicBezTo>
                    <a:pt x="15" y="147"/>
                    <a:pt x="9" y="141"/>
                    <a:pt x="9" y="134"/>
                  </a:cubicBezTo>
                  <a:cubicBezTo>
                    <a:pt x="9" y="60"/>
                    <a:pt x="9" y="60"/>
                    <a:pt x="9" y="60"/>
                  </a:cubicBezTo>
                  <a:cubicBezTo>
                    <a:pt x="71" y="60"/>
                    <a:pt x="71" y="60"/>
                    <a:pt x="71" y="60"/>
                  </a:cubicBezTo>
                  <a:cubicBezTo>
                    <a:pt x="71" y="76"/>
                    <a:pt x="71" y="76"/>
                    <a:pt x="71" y="76"/>
                  </a:cubicBezTo>
                  <a:cubicBezTo>
                    <a:pt x="71" y="88"/>
                    <a:pt x="81" y="98"/>
                    <a:pt x="92" y="98"/>
                  </a:cubicBezTo>
                  <a:cubicBezTo>
                    <a:pt x="142" y="98"/>
                    <a:pt x="142" y="98"/>
                    <a:pt x="142" y="98"/>
                  </a:cubicBezTo>
                  <a:cubicBezTo>
                    <a:pt x="154" y="98"/>
                    <a:pt x="163" y="88"/>
                    <a:pt x="163" y="76"/>
                  </a:cubicBezTo>
                  <a:cubicBezTo>
                    <a:pt x="163" y="60"/>
                    <a:pt x="163" y="60"/>
                    <a:pt x="163" y="60"/>
                  </a:cubicBezTo>
                  <a:cubicBezTo>
                    <a:pt x="225" y="60"/>
                    <a:pt x="225" y="60"/>
                    <a:pt x="225" y="60"/>
                  </a:cubicBezTo>
                  <a:lnTo>
                    <a:pt x="225" y="134"/>
                  </a:lnTo>
                  <a:close/>
                </a:path>
              </a:pathLst>
            </a:custGeom>
            <a:solidFill>
              <a:srgbClr val="231F20"/>
            </a:solid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512">
              <a:extLst>
                <a:ext uri="{FF2B5EF4-FFF2-40B4-BE49-F238E27FC236}">
                  <a16:creationId xmlns:a16="http://schemas.microsoft.com/office/drawing/2014/main" id="{4AAA1377-DBA5-228A-ECE7-17562AE52C3A}"/>
                </a:ext>
              </a:extLst>
            </p:cNvPr>
            <p:cNvSpPr>
              <a:spLocks/>
            </p:cNvSpPr>
            <p:nvPr/>
          </p:nvSpPr>
          <p:spPr bwMode="auto">
            <a:xfrm>
              <a:off x="12344400" y="119063"/>
              <a:ext cx="136525" cy="249237"/>
            </a:xfrm>
            <a:custGeom>
              <a:avLst/>
              <a:gdLst>
                <a:gd name="T0" fmla="*/ 9 w 76"/>
                <a:gd name="T1" fmla="*/ 100 h 140"/>
                <a:gd name="T2" fmla="*/ 2 w 76"/>
                <a:gd name="T3" fmla="*/ 100 h 140"/>
                <a:gd name="T4" fmla="*/ 2 w 76"/>
                <a:gd name="T5" fmla="*/ 106 h 140"/>
                <a:gd name="T6" fmla="*/ 35 w 76"/>
                <a:gd name="T7" fmla="*/ 139 h 140"/>
                <a:gd name="T8" fmla="*/ 36 w 76"/>
                <a:gd name="T9" fmla="*/ 140 h 140"/>
                <a:gd name="T10" fmla="*/ 38 w 76"/>
                <a:gd name="T11" fmla="*/ 140 h 140"/>
                <a:gd name="T12" fmla="*/ 40 w 76"/>
                <a:gd name="T13" fmla="*/ 140 h 140"/>
                <a:gd name="T14" fmla="*/ 42 w 76"/>
                <a:gd name="T15" fmla="*/ 139 h 140"/>
                <a:gd name="T16" fmla="*/ 74 w 76"/>
                <a:gd name="T17" fmla="*/ 106 h 140"/>
                <a:gd name="T18" fmla="*/ 74 w 76"/>
                <a:gd name="T19" fmla="*/ 100 h 140"/>
                <a:gd name="T20" fmla="*/ 67 w 76"/>
                <a:gd name="T21" fmla="*/ 100 h 140"/>
                <a:gd name="T22" fmla="*/ 43 w 76"/>
                <a:gd name="T23" fmla="*/ 124 h 140"/>
                <a:gd name="T24" fmla="*/ 43 w 76"/>
                <a:gd name="T25" fmla="*/ 5 h 140"/>
                <a:gd name="T26" fmla="*/ 38 w 76"/>
                <a:gd name="T27" fmla="*/ 0 h 140"/>
                <a:gd name="T28" fmla="*/ 33 w 76"/>
                <a:gd name="T29" fmla="*/ 5 h 140"/>
                <a:gd name="T30" fmla="*/ 33 w 76"/>
                <a:gd name="T31" fmla="*/ 124 h 140"/>
                <a:gd name="T32" fmla="*/ 9 w 76"/>
                <a:gd name="T33" fmla="*/ 10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40">
                  <a:moveTo>
                    <a:pt x="9" y="100"/>
                  </a:moveTo>
                  <a:cubicBezTo>
                    <a:pt x="7" y="98"/>
                    <a:pt x="4" y="98"/>
                    <a:pt x="2" y="100"/>
                  </a:cubicBezTo>
                  <a:cubicBezTo>
                    <a:pt x="0" y="101"/>
                    <a:pt x="0" y="104"/>
                    <a:pt x="2" y="106"/>
                  </a:cubicBezTo>
                  <a:cubicBezTo>
                    <a:pt x="35" y="139"/>
                    <a:pt x="35" y="139"/>
                    <a:pt x="35" y="139"/>
                  </a:cubicBezTo>
                  <a:cubicBezTo>
                    <a:pt x="35" y="139"/>
                    <a:pt x="36" y="140"/>
                    <a:pt x="36" y="140"/>
                  </a:cubicBezTo>
                  <a:cubicBezTo>
                    <a:pt x="37" y="140"/>
                    <a:pt x="38" y="140"/>
                    <a:pt x="38" y="140"/>
                  </a:cubicBezTo>
                  <a:cubicBezTo>
                    <a:pt x="39" y="140"/>
                    <a:pt x="39" y="140"/>
                    <a:pt x="40" y="140"/>
                  </a:cubicBezTo>
                  <a:cubicBezTo>
                    <a:pt x="41" y="140"/>
                    <a:pt x="41" y="139"/>
                    <a:pt x="42" y="139"/>
                  </a:cubicBezTo>
                  <a:cubicBezTo>
                    <a:pt x="74" y="106"/>
                    <a:pt x="74" y="106"/>
                    <a:pt x="74" y="106"/>
                  </a:cubicBezTo>
                  <a:cubicBezTo>
                    <a:pt x="76" y="104"/>
                    <a:pt x="76" y="101"/>
                    <a:pt x="74" y="100"/>
                  </a:cubicBezTo>
                  <a:cubicBezTo>
                    <a:pt x="72" y="98"/>
                    <a:pt x="69" y="98"/>
                    <a:pt x="67" y="100"/>
                  </a:cubicBezTo>
                  <a:cubicBezTo>
                    <a:pt x="43" y="124"/>
                    <a:pt x="43" y="124"/>
                    <a:pt x="43" y="124"/>
                  </a:cubicBezTo>
                  <a:cubicBezTo>
                    <a:pt x="43" y="5"/>
                    <a:pt x="43" y="5"/>
                    <a:pt x="43" y="5"/>
                  </a:cubicBezTo>
                  <a:cubicBezTo>
                    <a:pt x="43" y="2"/>
                    <a:pt x="41" y="0"/>
                    <a:pt x="38" y="0"/>
                  </a:cubicBezTo>
                  <a:cubicBezTo>
                    <a:pt x="36" y="0"/>
                    <a:pt x="33" y="2"/>
                    <a:pt x="33" y="5"/>
                  </a:cubicBezTo>
                  <a:cubicBezTo>
                    <a:pt x="33" y="124"/>
                    <a:pt x="33" y="124"/>
                    <a:pt x="33" y="124"/>
                  </a:cubicBezTo>
                  <a:lnTo>
                    <a:pt x="9" y="100"/>
                  </a:lnTo>
                  <a:close/>
                </a:path>
              </a:pathLst>
            </a:custGeom>
            <a:solidFill>
              <a:srgbClr val="231F20"/>
            </a:solid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3B921595-2A32-1CFF-34FC-E131DCFFB454}"/>
              </a:ext>
            </a:extLst>
          </p:cNvPr>
          <p:cNvGrpSpPr/>
          <p:nvPr/>
        </p:nvGrpSpPr>
        <p:grpSpPr>
          <a:xfrm>
            <a:off x="9680726" y="2083885"/>
            <a:ext cx="411631" cy="407711"/>
            <a:chOff x="9821863" y="7108825"/>
            <a:chExt cx="500063" cy="495301"/>
          </a:xfrm>
        </p:grpSpPr>
        <p:sp>
          <p:nvSpPr>
            <p:cNvPr id="16" name="Freeform 502">
              <a:extLst>
                <a:ext uri="{FF2B5EF4-FFF2-40B4-BE49-F238E27FC236}">
                  <a16:creationId xmlns:a16="http://schemas.microsoft.com/office/drawing/2014/main" id="{C9C672B1-DDC9-61B3-1A93-A461A56C7CB3}"/>
                </a:ext>
              </a:extLst>
            </p:cNvPr>
            <p:cNvSpPr>
              <a:spLocks/>
            </p:cNvSpPr>
            <p:nvPr/>
          </p:nvSpPr>
          <p:spPr bwMode="auto">
            <a:xfrm>
              <a:off x="9975851" y="7513638"/>
              <a:ext cx="192088" cy="90488"/>
            </a:xfrm>
            <a:custGeom>
              <a:avLst/>
              <a:gdLst>
                <a:gd name="T0" fmla="*/ 87 w 92"/>
                <a:gd name="T1" fmla="*/ 4 h 43"/>
                <a:gd name="T2" fmla="*/ 81 w 92"/>
                <a:gd name="T3" fmla="*/ 0 h 43"/>
                <a:gd name="T4" fmla="*/ 77 w 92"/>
                <a:gd name="T5" fmla="*/ 6 h 43"/>
                <a:gd name="T6" fmla="*/ 82 w 92"/>
                <a:gd name="T7" fmla="*/ 33 h 43"/>
                <a:gd name="T8" fmla="*/ 10 w 92"/>
                <a:gd name="T9" fmla="*/ 33 h 43"/>
                <a:gd name="T10" fmla="*/ 14 w 92"/>
                <a:gd name="T11" fmla="*/ 6 h 43"/>
                <a:gd name="T12" fmla="*/ 10 w 92"/>
                <a:gd name="T13" fmla="*/ 0 h 43"/>
                <a:gd name="T14" fmla="*/ 5 w 92"/>
                <a:gd name="T15" fmla="*/ 4 h 43"/>
                <a:gd name="T16" fmla="*/ 0 w 92"/>
                <a:gd name="T17" fmla="*/ 33 h 43"/>
                <a:gd name="T18" fmla="*/ 0 w 92"/>
                <a:gd name="T19" fmla="*/ 34 h 43"/>
                <a:gd name="T20" fmla="*/ 10 w 92"/>
                <a:gd name="T21" fmla="*/ 43 h 43"/>
                <a:gd name="T22" fmla="*/ 82 w 92"/>
                <a:gd name="T23" fmla="*/ 43 h 43"/>
                <a:gd name="T24" fmla="*/ 92 w 92"/>
                <a:gd name="T25" fmla="*/ 34 h 43"/>
                <a:gd name="T26" fmla="*/ 92 w 92"/>
                <a:gd name="T27" fmla="*/ 33 h 43"/>
                <a:gd name="T28" fmla="*/ 87 w 92"/>
                <a:gd name="T29"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 h="43">
                  <a:moveTo>
                    <a:pt x="87" y="4"/>
                  </a:moveTo>
                  <a:cubicBezTo>
                    <a:pt x="87" y="1"/>
                    <a:pt x="84" y="0"/>
                    <a:pt x="81" y="0"/>
                  </a:cubicBezTo>
                  <a:cubicBezTo>
                    <a:pt x="79" y="0"/>
                    <a:pt x="77" y="3"/>
                    <a:pt x="77" y="6"/>
                  </a:cubicBezTo>
                  <a:cubicBezTo>
                    <a:pt x="82" y="33"/>
                    <a:pt x="82" y="33"/>
                    <a:pt x="82" y="33"/>
                  </a:cubicBezTo>
                  <a:cubicBezTo>
                    <a:pt x="10" y="33"/>
                    <a:pt x="10" y="33"/>
                    <a:pt x="10" y="33"/>
                  </a:cubicBezTo>
                  <a:cubicBezTo>
                    <a:pt x="14" y="6"/>
                    <a:pt x="14" y="6"/>
                    <a:pt x="14" y="6"/>
                  </a:cubicBezTo>
                  <a:cubicBezTo>
                    <a:pt x="15" y="3"/>
                    <a:pt x="13" y="0"/>
                    <a:pt x="10" y="0"/>
                  </a:cubicBezTo>
                  <a:cubicBezTo>
                    <a:pt x="8" y="0"/>
                    <a:pt x="5" y="1"/>
                    <a:pt x="5" y="4"/>
                  </a:cubicBezTo>
                  <a:cubicBezTo>
                    <a:pt x="0" y="33"/>
                    <a:pt x="0" y="33"/>
                    <a:pt x="0" y="33"/>
                  </a:cubicBezTo>
                  <a:cubicBezTo>
                    <a:pt x="0" y="33"/>
                    <a:pt x="0" y="34"/>
                    <a:pt x="0" y="34"/>
                  </a:cubicBezTo>
                  <a:cubicBezTo>
                    <a:pt x="0" y="39"/>
                    <a:pt x="4" y="43"/>
                    <a:pt x="10" y="43"/>
                  </a:cubicBezTo>
                  <a:cubicBezTo>
                    <a:pt x="82" y="43"/>
                    <a:pt x="82" y="43"/>
                    <a:pt x="82" y="43"/>
                  </a:cubicBezTo>
                  <a:cubicBezTo>
                    <a:pt x="87" y="43"/>
                    <a:pt x="92" y="39"/>
                    <a:pt x="92" y="34"/>
                  </a:cubicBezTo>
                  <a:cubicBezTo>
                    <a:pt x="92" y="34"/>
                    <a:pt x="92" y="33"/>
                    <a:pt x="92" y="33"/>
                  </a:cubicBezTo>
                  <a:lnTo>
                    <a:pt x="87" y="4"/>
                  </a:lnTo>
                  <a:close/>
                </a:path>
              </a:pathLst>
            </a:custGeom>
            <a:solidFill>
              <a:srgbClr val="231F20"/>
            </a:solid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503">
              <a:extLst>
                <a:ext uri="{FF2B5EF4-FFF2-40B4-BE49-F238E27FC236}">
                  <a16:creationId xmlns:a16="http://schemas.microsoft.com/office/drawing/2014/main" id="{5A455F23-0DFF-644F-2273-5C9A23E1EF5C}"/>
                </a:ext>
              </a:extLst>
            </p:cNvPr>
            <p:cNvSpPr>
              <a:spLocks noEditPoints="1"/>
            </p:cNvSpPr>
            <p:nvPr/>
          </p:nvSpPr>
          <p:spPr bwMode="auto">
            <a:xfrm>
              <a:off x="9821863" y="7108825"/>
              <a:ext cx="500063" cy="376238"/>
            </a:xfrm>
            <a:custGeom>
              <a:avLst/>
              <a:gdLst>
                <a:gd name="T0" fmla="*/ 219 w 240"/>
                <a:gd name="T1" fmla="*/ 0 h 180"/>
                <a:gd name="T2" fmla="*/ 21 w 240"/>
                <a:gd name="T3" fmla="*/ 0 h 180"/>
                <a:gd name="T4" fmla="*/ 0 w 240"/>
                <a:gd name="T5" fmla="*/ 21 h 180"/>
                <a:gd name="T6" fmla="*/ 0 w 240"/>
                <a:gd name="T7" fmla="*/ 158 h 180"/>
                <a:gd name="T8" fmla="*/ 21 w 240"/>
                <a:gd name="T9" fmla="*/ 180 h 180"/>
                <a:gd name="T10" fmla="*/ 219 w 240"/>
                <a:gd name="T11" fmla="*/ 180 h 180"/>
                <a:gd name="T12" fmla="*/ 240 w 240"/>
                <a:gd name="T13" fmla="*/ 158 h 180"/>
                <a:gd name="T14" fmla="*/ 240 w 240"/>
                <a:gd name="T15" fmla="*/ 21 h 180"/>
                <a:gd name="T16" fmla="*/ 219 w 240"/>
                <a:gd name="T17" fmla="*/ 0 h 180"/>
                <a:gd name="T18" fmla="*/ 21 w 240"/>
                <a:gd name="T19" fmla="*/ 9 h 180"/>
                <a:gd name="T20" fmla="*/ 219 w 240"/>
                <a:gd name="T21" fmla="*/ 9 h 180"/>
                <a:gd name="T22" fmla="*/ 230 w 240"/>
                <a:gd name="T23" fmla="*/ 21 h 180"/>
                <a:gd name="T24" fmla="*/ 230 w 240"/>
                <a:gd name="T25" fmla="*/ 140 h 180"/>
                <a:gd name="T26" fmla="*/ 10 w 240"/>
                <a:gd name="T27" fmla="*/ 140 h 180"/>
                <a:gd name="T28" fmla="*/ 10 w 240"/>
                <a:gd name="T29" fmla="*/ 21 h 180"/>
                <a:gd name="T30" fmla="*/ 21 w 240"/>
                <a:gd name="T31" fmla="*/ 9 h 180"/>
                <a:gd name="T32" fmla="*/ 219 w 240"/>
                <a:gd name="T33" fmla="*/ 170 h 180"/>
                <a:gd name="T34" fmla="*/ 21 w 240"/>
                <a:gd name="T35" fmla="*/ 170 h 180"/>
                <a:gd name="T36" fmla="*/ 10 w 240"/>
                <a:gd name="T37" fmla="*/ 158 h 180"/>
                <a:gd name="T38" fmla="*/ 10 w 240"/>
                <a:gd name="T39" fmla="*/ 150 h 180"/>
                <a:gd name="T40" fmla="*/ 230 w 240"/>
                <a:gd name="T41" fmla="*/ 150 h 180"/>
                <a:gd name="T42" fmla="*/ 230 w 240"/>
                <a:gd name="T43" fmla="*/ 158 h 180"/>
                <a:gd name="T44" fmla="*/ 219 w 240"/>
                <a:gd name="T45" fmla="*/ 17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180">
                  <a:moveTo>
                    <a:pt x="219" y="0"/>
                  </a:moveTo>
                  <a:cubicBezTo>
                    <a:pt x="21" y="0"/>
                    <a:pt x="21" y="0"/>
                    <a:pt x="21" y="0"/>
                  </a:cubicBezTo>
                  <a:cubicBezTo>
                    <a:pt x="10" y="0"/>
                    <a:pt x="0" y="9"/>
                    <a:pt x="0" y="21"/>
                  </a:cubicBezTo>
                  <a:cubicBezTo>
                    <a:pt x="0" y="158"/>
                    <a:pt x="0" y="158"/>
                    <a:pt x="0" y="158"/>
                  </a:cubicBezTo>
                  <a:cubicBezTo>
                    <a:pt x="0" y="170"/>
                    <a:pt x="10" y="180"/>
                    <a:pt x="21" y="180"/>
                  </a:cubicBezTo>
                  <a:cubicBezTo>
                    <a:pt x="219" y="180"/>
                    <a:pt x="219" y="180"/>
                    <a:pt x="219" y="180"/>
                  </a:cubicBezTo>
                  <a:cubicBezTo>
                    <a:pt x="230" y="180"/>
                    <a:pt x="240" y="170"/>
                    <a:pt x="240" y="158"/>
                  </a:cubicBezTo>
                  <a:cubicBezTo>
                    <a:pt x="240" y="21"/>
                    <a:pt x="240" y="21"/>
                    <a:pt x="240" y="21"/>
                  </a:cubicBezTo>
                  <a:cubicBezTo>
                    <a:pt x="240" y="9"/>
                    <a:pt x="230" y="0"/>
                    <a:pt x="219" y="0"/>
                  </a:cubicBezTo>
                  <a:close/>
                  <a:moveTo>
                    <a:pt x="21" y="9"/>
                  </a:moveTo>
                  <a:cubicBezTo>
                    <a:pt x="219" y="9"/>
                    <a:pt x="219" y="9"/>
                    <a:pt x="219" y="9"/>
                  </a:cubicBezTo>
                  <a:cubicBezTo>
                    <a:pt x="225" y="9"/>
                    <a:pt x="230" y="15"/>
                    <a:pt x="230" y="21"/>
                  </a:cubicBezTo>
                  <a:cubicBezTo>
                    <a:pt x="230" y="140"/>
                    <a:pt x="230" y="140"/>
                    <a:pt x="230" y="140"/>
                  </a:cubicBezTo>
                  <a:cubicBezTo>
                    <a:pt x="10" y="140"/>
                    <a:pt x="10" y="140"/>
                    <a:pt x="10" y="140"/>
                  </a:cubicBezTo>
                  <a:cubicBezTo>
                    <a:pt x="10" y="21"/>
                    <a:pt x="10" y="21"/>
                    <a:pt x="10" y="21"/>
                  </a:cubicBezTo>
                  <a:cubicBezTo>
                    <a:pt x="10" y="15"/>
                    <a:pt x="15" y="9"/>
                    <a:pt x="21" y="9"/>
                  </a:cubicBezTo>
                  <a:close/>
                  <a:moveTo>
                    <a:pt x="219" y="170"/>
                  </a:moveTo>
                  <a:cubicBezTo>
                    <a:pt x="21" y="170"/>
                    <a:pt x="21" y="170"/>
                    <a:pt x="21" y="170"/>
                  </a:cubicBezTo>
                  <a:cubicBezTo>
                    <a:pt x="15" y="170"/>
                    <a:pt x="10" y="165"/>
                    <a:pt x="10" y="158"/>
                  </a:cubicBezTo>
                  <a:cubicBezTo>
                    <a:pt x="10" y="150"/>
                    <a:pt x="10" y="150"/>
                    <a:pt x="10" y="150"/>
                  </a:cubicBezTo>
                  <a:cubicBezTo>
                    <a:pt x="230" y="150"/>
                    <a:pt x="230" y="150"/>
                    <a:pt x="230" y="150"/>
                  </a:cubicBezTo>
                  <a:cubicBezTo>
                    <a:pt x="230" y="158"/>
                    <a:pt x="230" y="158"/>
                    <a:pt x="230" y="158"/>
                  </a:cubicBezTo>
                  <a:cubicBezTo>
                    <a:pt x="230" y="165"/>
                    <a:pt x="225" y="170"/>
                    <a:pt x="219" y="170"/>
                  </a:cubicBezTo>
                  <a:close/>
                </a:path>
              </a:pathLst>
            </a:custGeom>
            <a:solidFill>
              <a:srgbClr val="231F20"/>
            </a:solid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504">
              <a:extLst>
                <a:ext uri="{FF2B5EF4-FFF2-40B4-BE49-F238E27FC236}">
                  <a16:creationId xmlns:a16="http://schemas.microsoft.com/office/drawing/2014/main" id="{D742DDF3-6C64-A750-37F5-F5C586EA7F22}"/>
                </a:ext>
              </a:extLst>
            </p:cNvPr>
            <p:cNvSpPr>
              <a:spLocks noEditPoints="1"/>
            </p:cNvSpPr>
            <p:nvPr/>
          </p:nvSpPr>
          <p:spPr bwMode="auto">
            <a:xfrm>
              <a:off x="9944101" y="7189788"/>
              <a:ext cx="269875" cy="165100"/>
            </a:xfrm>
            <a:custGeom>
              <a:avLst/>
              <a:gdLst>
                <a:gd name="T0" fmla="*/ 28 w 129"/>
                <a:gd name="T1" fmla="*/ 79 h 79"/>
                <a:gd name="T2" fmla="*/ 99 w 129"/>
                <a:gd name="T3" fmla="*/ 79 h 79"/>
                <a:gd name="T4" fmla="*/ 129 w 129"/>
                <a:gd name="T5" fmla="*/ 52 h 79"/>
                <a:gd name="T6" fmla="*/ 100 w 129"/>
                <a:gd name="T7" fmla="*/ 25 h 79"/>
                <a:gd name="T8" fmla="*/ 73 w 129"/>
                <a:gd name="T9" fmla="*/ 8 h 79"/>
                <a:gd name="T10" fmla="*/ 70 w 129"/>
                <a:gd name="T11" fmla="*/ 8 h 79"/>
                <a:gd name="T12" fmla="*/ 48 w 129"/>
                <a:gd name="T13" fmla="*/ 0 h 79"/>
                <a:gd name="T14" fmla="*/ 12 w 129"/>
                <a:gd name="T15" fmla="*/ 30 h 79"/>
                <a:gd name="T16" fmla="*/ 0 w 129"/>
                <a:gd name="T17" fmla="*/ 52 h 79"/>
                <a:gd name="T18" fmla="*/ 28 w 129"/>
                <a:gd name="T19" fmla="*/ 79 h 79"/>
                <a:gd name="T20" fmla="*/ 19 w 129"/>
                <a:gd name="T21" fmla="*/ 37 h 79"/>
                <a:gd name="T22" fmla="*/ 21 w 129"/>
                <a:gd name="T23" fmla="*/ 36 h 79"/>
                <a:gd name="T24" fmla="*/ 21 w 129"/>
                <a:gd name="T25" fmla="*/ 34 h 79"/>
                <a:gd name="T26" fmla="*/ 48 w 129"/>
                <a:gd name="T27" fmla="*/ 10 h 79"/>
                <a:gd name="T28" fmla="*/ 66 w 129"/>
                <a:gd name="T29" fmla="*/ 17 h 79"/>
                <a:gd name="T30" fmla="*/ 67 w 129"/>
                <a:gd name="T31" fmla="*/ 18 h 79"/>
                <a:gd name="T32" fmla="*/ 69 w 129"/>
                <a:gd name="T33" fmla="*/ 18 h 79"/>
                <a:gd name="T34" fmla="*/ 73 w 129"/>
                <a:gd name="T35" fmla="*/ 17 h 79"/>
                <a:gd name="T36" fmla="*/ 92 w 129"/>
                <a:gd name="T37" fmla="*/ 31 h 79"/>
                <a:gd name="T38" fmla="*/ 93 w 129"/>
                <a:gd name="T39" fmla="*/ 35 h 79"/>
                <a:gd name="T40" fmla="*/ 97 w 129"/>
                <a:gd name="T41" fmla="*/ 34 h 79"/>
                <a:gd name="T42" fmla="*/ 99 w 129"/>
                <a:gd name="T43" fmla="*/ 34 h 79"/>
                <a:gd name="T44" fmla="*/ 119 w 129"/>
                <a:gd name="T45" fmla="*/ 52 h 79"/>
                <a:gd name="T46" fmla="*/ 99 w 129"/>
                <a:gd name="T47" fmla="*/ 70 h 79"/>
                <a:gd name="T48" fmla="*/ 28 w 129"/>
                <a:gd name="T49" fmla="*/ 70 h 79"/>
                <a:gd name="T50" fmla="*/ 9 w 129"/>
                <a:gd name="T51" fmla="*/ 52 h 79"/>
                <a:gd name="T52" fmla="*/ 19 w 129"/>
                <a:gd name="T53" fmla="*/ 3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79">
                  <a:moveTo>
                    <a:pt x="28" y="79"/>
                  </a:moveTo>
                  <a:cubicBezTo>
                    <a:pt x="99" y="79"/>
                    <a:pt x="99" y="79"/>
                    <a:pt x="99" y="79"/>
                  </a:cubicBezTo>
                  <a:cubicBezTo>
                    <a:pt x="115" y="79"/>
                    <a:pt x="129" y="67"/>
                    <a:pt x="129" y="52"/>
                  </a:cubicBezTo>
                  <a:cubicBezTo>
                    <a:pt x="129" y="37"/>
                    <a:pt x="115" y="25"/>
                    <a:pt x="100" y="25"/>
                  </a:cubicBezTo>
                  <a:cubicBezTo>
                    <a:pt x="95" y="14"/>
                    <a:pt x="85" y="8"/>
                    <a:pt x="73" y="8"/>
                  </a:cubicBezTo>
                  <a:cubicBezTo>
                    <a:pt x="72" y="8"/>
                    <a:pt x="71" y="8"/>
                    <a:pt x="70" y="8"/>
                  </a:cubicBezTo>
                  <a:cubicBezTo>
                    <a:pt x="64" y="3"/>
                    <a:pt x="56" y="0"/>
                    <a:pt x="48" y="0"/>
                  </a:cubicBezTo>
                  <a:cubicBezTo>
                    <a:pt x="30" y="0"/>
                    <a:pt x="16" y="13"/>
                    <a:pt x="12" y="30"/>
                  </a:cubicBezTo>
                  <a:cubicBezTo>
                    <a:pt x="4" y="36"/>
                    <a:pt x="0" y="44"/>
                    <a:pt x="0" y="52"/>
                  </a:cubicBezTo>
                  <a:cubicBezTo>
                    <a:pt x="0" y="67"/>
                    <a:pt x="12" y="79"/>
                    <a:pt x="28" y="79"/>
                  </a:cubicBezTo>
                  <a:close/>
                  <a:moveTo>
                    <a:pt x="19" y="37"/>
                  </a:moveTo>
                  <a:cubicBezTo>
                    <a:pt x="21" y="36"/>
                    <a:pt x="21" y="36"/>
                    <a:pt x="21" y="36"/>
                  </a:cubicBezTo>
                  <a:cubicBezTo>
                    <a:pt x="21" y="34"/>
                    <a:pt x="21" y="34"/>
                    <a:pt x="21" y="34"/>
                  </a:cubicBezTo>
                  <a:cubicBezTo>
                    <a:pt x="23" y="20"/>
                    <a:pt x="35" y="10"/>
                    <a:pt x="48" y="10"/>
                  </a:cubicBezTo>
                  <a:cubicBezTo>
                    <a:pt x="55" y="10"/>
                    <a:pt x="60" y="12"/>
                    <a:pt x="66" y="17"/>
                  </a:cubicBezTo>
                  <a:cubicBezTo>
                    <a:pt x="67" y="18"/>
                    <a:pt x="67" y="18"/>
                    <a:pt x="67" y="18"/>
                  </a:cubicBezTo>
                  <a:cubicBezTo>
                    <a:pt x="69" y="18"/>
                    <a:pt x="69" y="18"/>
                    <a:pt x="69" y="18"/>
                  </a:cubicBezTo>
                  <a:cubicBezTo>
                    <a:pt x="71" y="17"/>
                    <a:pt x="72" y="17"/>
                    <a:pt x="73" y="17"/>
                  </a:cubicBezTo>
                  <a:cubicBezTo>
                    <a:pt x="82" y="17"/>
                    <a:pt x="89" y="23"/>
                    <a:pt x="92" y="31"/>
                  </a:cubicBezTo>
                  <a:cubicBezTo>
                    <a:pt x="93" y="35"/>
                    <a:pt x="93" y="35"/>
                    <a:pt x="93" y="35"/>
                  </a:cubicBezTo>
                  <a:cubicBezTo>
                    <a:pt x="97" y="34"/>
                    <a:pt x="97" y="34"/>
                    <a:pt x="97" y="34"/>
                  </a:cubicBezTo>
                  <a:cubicBezTo>
                    <a:pt x="98" y="34"/>
                    <a:pt x="99" y="34"/>
                    <a:pt x="99" y="34"/>
                  </a:cubicBezTo>
                  <a:cubicBezTo>
                    <a:pt x="110" y="34"/>
                    <a:pt x="119" y="42"/>
                    <a:pt x="119" y="52"/>
                  </a:cubicBezTo>
                  <a:cubicBezTo>
                    <a:pt x="119" y="62"/>
                    <a:pt x="110" y="70"/>
                    <a:pt x="99" y="70"/>
                  </a:cubicBezTo>
                  <a:cubicBezTo>
                    <a:pt x="28" y="70"/>
                    <a:pt x="28" y="70"/>
                    <a:pt x="28" y="70"/>
                  </a:cubicBezTo>
                  <a:cubicBezTo>
                    <a:pt x="18" y="70"/>
                    <a:pt x="9" y="62"/>
                    <a:pt x="9" y="52"/>
                  </a:cubicBezTo>
                  <a:cubicBezTo>
                    <a:pt x="9" y="47"/>
                    <a:pt x="13" y="41"/>
                    <a:pt x="19" y="37"/>
                  </a:cubicBezTo>
                  <a:close/>
                </a:path>
              </a:pathLst>
            </a:custGeom>
            <a:solidFill>
              <a:srgbClr val="231F20"/>
            </a:solid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5" name="Rectangle 24">
            <a:extLst>
              <a:ext uri="{FF2B5EF4-FFF2-40B4-BE49-F238E27FC236}">
                <a16:creationId xmlns:a16="http://schemas.microsoft.com/office/drawing/2014/main" id="{9C201F01-4AC7-CF5E-E90B-42663BA69734}"/>
              </a:ext>
            </a:extLst>
          </p:cNvPr>
          <p:cNvSpPr/>
          <p:nvPr/>
        </p:nvSpPr>
        <p:spPr>
          <a:xfrm>
            <a:off x="445964" y="1615872"/>
            <a:ext cx="3657600" cy="174471"/>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1DA4E31-568F-1F6E-3510-358D79B69CD7}"/>
              </a:ext>
            </a:extLst>
          </p:cNvPr>
          <p:cNvSpPr/>
          <p:nvPr/>
        </p:nvSpPr>
        <p:spPr>
          <a:xfrm>
            <a:off x="8053368" y="1647378"/>
            <a:ext cx="3657600" cy="174471"/>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BE18408-2333-648B-06AE-DCDB6E4B82F2}"/>
              </a:ext>
            </a:extLst>
          </p:cNvPr>
          <p:cNvSpPr/>
          <p:nvPr/>
        </p:nvSpPr>
        <p:spPr>
          <a:xfrm>
            <a:off x="462512" y="5858018"/>
            <a:ext cx="3657600" cy="72533"/>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0017455-D6CB-315A-7948-0BDEA26E767A}"/>
              </a:ext>
            </a:extLst>
          </p:cNvPr>
          <p:cNvSpPr/>
          <p:nvPr/>
        </p:nvSpPr>
        <p:spPr>
          <a:xfrm>
            <a:off x="4260754" y="5858017"/>
            <a:ext cx="3657600" cy="72533"/>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F7FAF444-6781-57F4-D333-19A00F0780B5}"/>
              </a:ext>
            </a:extLst>
          </p:cNvPr>
          <p:cNvSpPr/>
          <p:nvPr/>
        </p:nvSpPr>
        <p:spPr>
          <a:xfrm>
            <a:off x="8061083" y="5849797"/>
            <a:ext cx="3657600" cy="72533"/>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0DD02965-AD4D-F7DE-BF02-5BACBA84F76B}"/>
              </a:ext>
            </a:extLst>
          </p:cNvPr>
          <p:cNvSpPr>
            <a:spLocks noChangeAspect="1"/>
          </p:cNvSpPr>
          <p:nvPr/>
        </p:nvSpPr>
        <p:spPr>
          <a:xfrm>
            <a:off x="5737154" y="1959642"/>
            <a:ext cx="640080" cy="640080"/>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7" name="Group 36">
            <a:extLst>
              <a:ext uri="{FF2B5EF4-FFF2-40B4-BE49-F238E27FC236}">
                <a16:creationId xmlns:a16="http://schemas.microsoft.com/office/drawing/2014/main" id="{9090F011-E519-74AC-DDA9-D9B3C30CD261}"/>
              </a:ext>
            </a:extLst>
          </p:cNvPr>
          <p:cNvGrpSpPr/>
          <p:nvPr/>
        </p:nvGrpSpPr>
        <p:grpSpPr>
          <a:xfrm>
            <a:off x="5883546" y="2138901"/>
            <a:ext cx="347295" cy="328810"/>
            <a:chOff x="11415713" y="7085013"/>
            <a:chExt cx="566737" cy="536576"/>
          </a:xfrm>
        </p:grpSpPr>
        <p:sp>
          <p:nvSpPr>
            <p:cNvPr id="38" name="Freeform 619">
              <a:extLst>
                <a:ext uri="{FF2B5EF4-FFF2-40B4-BE49-F238E27FC236}">
                  <a16:creationId xmlns:a16="http://schemas.microsoft.com/office/drawing/2014/main" id="{F6E90AE2-C6A9-F6AA-BBBA-90476F176720}"/>
                </a:ext>
              </a:extLst>
            </p:cNvPr>
            <p:cNvSpPr>
              <a:spLocks noEditPoints="1"/>
            </p:cNvSpPr>
            <p:nvPr/>
          </p:nvSpPr>
          <p:spPr bwMode="auto">
            <a:xfrm>
              <a:off x="11415713" y="7466013"/>
              <a:ext cx="160337" cy="155575"/>
            </a:xfrm>
            <a:custGeom>
              <a:avLst/>
              <a:gdLst>
                <a:gd name="T0" fmla="*/ 58 w 70"/>
                <a:gd name="T1" fmla="*/ 0 h 68"/>
                <a:gd name="T2" fmla="*/ 12 w 70"/>
                <a:gd name="T3" fmla="*/ 0 h 68"/>
                <a:gd name="T4" fmla="*/ 0 w 70"/>
                <a:gd name="T5" fmla="*/ 12 h 68"/>
                <a:gd name="T6" fmla="*/ 0 w 70"/>
                <a:gd name="T7" fmla="*/ 56 h 68"/>
                <a:gd name="T8" fmla="*/ 12 w 70"/>
                <a:gd name="T9" fmla="*/ 68 h 68"/>
                <a:gd name="T10" fmla="*/ 58 w 70"/>
                <a:gd name="T11" fmla="*/ 68 h 68"/>
                <a:gd name="T12" fmla="*/ 70 w 70"/>
                <a:gd name="T13" fmla="*/ 56 h 68"/>
                <a:gd name="T14" fmla="*/ 70 w 70"/>
                <a:gd name="T15" fmla="*/ 12 h 68"/>
                <a:gd name="T16" fmla="*/ 58 w 70"/>
                <a:gd name="T17" fmla="*/ 0 h 68"/>
                <a:gd name="T18" fmla="*/ 60 w 70"/>
                <a:gd name="T19" fmla="*/ 56 h 68"/>
                <a:gd name="T20" fmla="*/ 58 w 70"/>
                <a:gd name="T21" fmla="*/ 58 h 68"/>
                <a:gd name="T22" fmla="*/ 12 w 70"/>
                <a:gd name="T23" fmla="*/ 58 h 68"/>
                <a:gd name="T24" fmla="*/ 10 w 70"/>
                <a:gd name="T25" fmla="*/ 56 h 68"/>
                <a:gd name="T26" fmla="*/ 10 w 70"/>
                <a:gd name="T27" fmla="*/ 12 h 68"/>
                <a:gd name="T28" fmla="*/ 12 w 70"/>
                <a:gd name="T29" fmla="*/ 10 h 68"/>
                <a:gd name="T30" fmla="*/ 58 w 70"/>
                <a:gd name="T31" fmla="*/ 10 h 68"/>
                <a:gd name="T32" fmla="*/ 60 w 70"/>
                <a:gd name="T33" fmla="*/ 12 h 68"/>
                <a:gd name="T34" fmla="*/ 60 w 70"/>
                <a:gd name="T35" fmla="*/ 5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68">
                  <a:moveTo>
                    <a:pt x="58" y="0"/>
                  </a:moveTo>
                  <a:cubicBezTo>
                    <a:pt x="12" y="0"/>
                    <a:pt x="12" y="0"/>
                    <a:pt x="12" y="0"/>
                  </a:cubicBezTo>
                  <a:cubicBezTo>
                    <a:pt x="6" y="0"/>
                    <a:pt x="0" y="6"/>
                    <a:pt x="0" y="12"/>
                  </a:cubicBezTo>
                  <a:cubicBezTo>
                    <a:pt x="0" y="56"/>
                    <a:pt x="0" y="56"/>
                    <a:pt x="0" y="56"/>
                  </a:cubicBezTo>
                  <a:cubicBezTo>
                    <a:pt x="0" y="63"/>
                    <a:pt x="6" y="68"/>
                    <a:pt x="12" y="68"/>
                  </a:cubicBezTo>
                  <a:cubicBezTo>
                    <a:pt x="58" y="68"/>
                    <a:pt x="58" y="68"/>
                    <a:pt x="58" y="68"/>
                  </a:cubicBezTo>
                  <a:cubicBezTo>
                    <a:pt x="65" y="68"/>
                    <a:pt x="70" y="63"/>
                    <a:pt x="70" y="56"/>
                  </a:cubicBezTo>
                  <a:cubicBezTo>
                    <a:pt x="70" y="12"/>
                    <a:pt x="70" y="12"/>
                    <a:pt x="70" y="12"/>
                  </a:cubicBezTo>
                  <a:cubicBezTo>
                    <a:pt x="70" y="6"/>
                    <a:pt x="65" y="0"/>
                    <a:pt x="58" y="0"/>
                  </a:cubicBezTo>
                  <a:close/>
                  <a:moveTo>
                    <a:pt x="60" y="56"/>
                  </a:moveTo>
                  <a:cubicBezTo>
                    <a:pt x="60" y="57"/>
                    <a:pt x="59" y="58"/>
                    <a:pt x="58" y="58"/>
                  </a:cubicBezTo>
                  <a:cubicBezTo>
                    <a:pt x="12" y="58"/>
                    <a:pt x="12" y="58"/>
                    <a:pt x="12" y="58"/>
                  </a:cubicBezTo>
                  <a:cubicBezTo>
                    <a:pt x="11" y="58"/>
                    <a:pt x="10" y="57"/>
                    <a:pt x="10" y="56"/>
                  </a:cubicBezTo>
                  <a:cubicBezTo>
                    <a:pt x="10" y="12"/>
                    <a:pt x="10" y="12"/>
                    <a:pt x="10" y="12"/>
                  </a:cubicBezTo>
                  <a:cubicBezTo>
                    <a:pt x="10" y="11"/>
                    <a:pt x="11" y="10"/>
                    <a:pt x="12" y="10"/>
                  </a:cubicBezTo>
                  <a:cubicBezTo>
                    <a:pt x="58" y="10"/>
                    <a:pt x="58" y="10"/>
                    <a:pt x="58" y="10"/>
                  </a:cubicBezTo>
                  <a:cubicBezTo>
                    <a:pt x="59" y="10"/>
                    <a:pt x="60" y="11"/>
                    <a:pt x="60" y="12"/>
                  </a:cubicBezTo>
                  <a:lnTo>
                    <a:pt x="60" y="56"/>
                  </a:lnTo>
                  <a:close/>
                </a:path>
              </a:pathLst>
            </a:custGeom>
            <a:solidFill>
              <a:srgbClr val="231F20"/>
            </a:solid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620">
              <a:extLst>
                <a:ext uri="{FF2B5EF4-FFF2-40B4-BE49-F238E27FC236}">
                  <a16:creationId xmlns:a16="http://schemas.microsoft.com/office/drawing/2014/main" id="{C8F4D3C4-F3F0-AC76-87AD-E618F1BC6BBF}"/>
                </a:ext>
              </a:extLst>
            </p:cNvPr>
            <p:cNvSpPr>
              <a:spLocks noEditPoints="1"/>
            </p:cNvSpPr>
            <p:nvPr/>
          </p:nvSpPr>
          <p:spPr bwMode="auto">
            <a:xfrm>
              <a:off x="11618913" y="7337426"/>
              <a:ext cx="158750" cy="284163"/>
            </a:xfrm>
            <a:custGeom>
              <a:avLst/>
              <a:gdLst>
                <a:gd name="T0" fmla="*/ 57 w 69"/>
                <a:gd name="T1" fmla="*/ 0 h 124"/>
                <a:gd name="T2" fmla="*/ 12 w 69"/>
                <a:gd name="T3" fmla="*/ 0 h 124"/>
                <a:gd name="T4" fmla="*/ 0 w 69"/>
                <a:gd name="T5" fmla="*/ 12 h 124"/>
                <a:gd name="T6" fmla="*/ 0 w 69"/>
                <a:gd name="T7" fmla="*/ 112 h 124"/>
                <a:gd name="T8" fmla="*/ 12 w 69"/>
                <a:gd name="T9" fmla="*/ 124 h 124"/>
                <a:gd name="T10" fmla="*/ 57 w 69"/>
                <a:gd name="T11" fmla="*/ 124 h 124"/>
                <a:gd name="T12" fmla="*/ 69 w 69"/>
                <a:gd name="T13" fmla="*/ 112 h 124"/>
                <a:gd name="T14" fmla="*/ 69 w 69"/>
                <a:gd name="T15" fmla="*/ 12 h 124"/>
                <a:gd name="T16" fmla="*/ 57 w 69"/>
                <a:gd name="T17" fmla="*/ 0 h 124"/>
                <a:gd name="T18" fmla="*/ 59 w 69"/>
                <a:gd name="T19" fmla="*/ 112 h 124"/>
                <a:gd name="T20" fmla="*/ 57 w 69"/>
                <a:gd name="T21" fmla="*/ 114 h 124"/>
                <a:gd name="T22" fmla="*/ 12 w 69"/>
                <a:gd name="T23" fmla="*/ 114 h 124"/>
                <a:gd name="T24" fmla="*/ 10 w 69"/>
                <a:gd name="T25" fmla="*/ 112 h 124"/>
                <a:gd name="T26" fmla="*/ 10 w 69"/>
                <a:gd name="T27" fmla="*/ 12 h 124"/>
                <a:gd name="T28" fmla="*/ 12 w 69"/>
                <a:gd name="T29" fmla="*/ 10 h 124"/>
                <a:gd name="T30" fmla="*/ 57 w 69"/>
                <a:gd name="T31" fmla="*/ 10 h 124"/>
                <a:gd name="T32" fmla="*/ 59 w 69"/>
                <a:gd name="T33" fmla="*/ 12 h 124"/>
                <a:gd name="T34" fmla="*/ 59 w 69"/>
                <a:gd name="T35"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24">
                  <a:moveTo>
                    <a:pt x="57" y="0"/>
                  </a:moveTo>
                  <a:cubicBezTo>
                    <a:pt x="12" y="0"/>
                    <a:pt x="12" y="0"/>
                    <a:pt x="12" y="0"/>
                  </a:cubicBezTo>
                  <a:cubicBezTo>
                    <a:pt x="5" y="0"/>
                    <a:pt x="0" y="6"/>
                    <a:pt x="0" y="12"/>
                  </a:cubicBezTo>
                  <a:cubicBezTo>
                    <a:pt x="0" y="112"/>
                    <a:pt x="0" y="112"/>
                    <a:pt x="0" y="112"/>
                  </a:cubicBezTo>
                  <a:cubicBezTo>
                    <a:pt x="0" y="119"/>
                    <a:pt x="5" y="124"/>
                    <a:pt x="12" y="124"/>
                  </a:cubicBezTo>
                  <a:cubicBezTo>
                    <a:pt x="57" y="124"/>
                    <a:pt x="57" y="124"/>
                    <a:pt x="57" y="124"/>
                  </a:cubicBezTo>
                  <a:cubicBezTo>
                    <a:pt x="64" y="124"/>
                    <a:pt x="69" y="119"/>
                    <a:pt x="69" y="112"/>
                  </a:cubicBezTo>
                  <a:cubicBezTo>
                    <a:pt x="69" y="12"/>
                    <a:pt x="69" y="12"/>
                    <a:pt x="69" y="12"/>
                  </a:cubicBezTo>
                  <a:cubicBezTo>
                    <a:pt x="69" y="6"/>
                    <a:pt x="64" y="0"/>
                    <a:pt x="57" y="0"/>
                  </a:cubicBezTo>
                  <a:close/>
                  <a:moveTo>
                    <a:pt x="59" y="112"/>
                  </a:moveTo>
                  <a:cubicBezTo>
                    <a:pt x="59" y="113"/>
                    <a:pt x="59" y="114"/>
                    <a:pt x="57" y="114"/>
                  </a:cubicBezTo>
                  <a:cubicBezTo>
                    <a:pt x="12" y="114"/>
                    <a:pt x="12" y="114"/>
                    <a:pt x="12" y="114"/>
                  </a:cubicBezTo>
                  <a:cubicBezTo>
                    <a:pt x="10" y="114"/>
                    <a:pt x="10" y="113"/>
                    <a:pt x="10" y="112"/>
                  </a:cubicBezTo>
                  <a:cubicBezTo>
                    <a:pt x="10" y="12"/>
                    <a:pt x="10" y="12"/>
                    <a:pt x="10" y="12"/>
                  </a:cubicBezTo>
                  <a:cubicBezTo>
                    <a:pt x="10" y="11"/>
                    <a:pt x="10" y="10"/>
                    <a:pt x="12" y="10"/>
                  </a:cubicBezTo>
                  <a:cubicBezTo>
                    <a:pt x="57" y="10"/>
                    <a:pt x="57" y="10"/>
                    <a:pt x="57" y="10"/>
                  </a:cubicBezTo>
                  <a:cubicBezTo>
                    <a:pt x="59" y="10"/>
                    <a:pt x="59" y="11"/>
                    <a:pt x="59" y="12"/>
                  </a:cubicBezTo>
                  <a:lnTo>
                    <a:pt x="59" y="112"/>
                  </a:lnTo>
                  <a:close/>
                </a:path>
              </a:pathLst>
            </a:custGeom>
            <a:solidFill>
              <a:srgbClr val="231F20"/>
            </a:solid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Freeform 621">
              <a:extLst>
                <a:ext uri="{FF2B5EF4-FFF2-40B4-BE49-F238E27FC236}">
                  <a16:creationId xmlns:a16="http://schemas.microsoft.com/office/drawing/2014/main" id="{B2F87BAB-28FE-614F-5498-2C8DB6FC0145}"/>
                </a:ext>
              </a:extLst>
            </p:cNvPr>
            <p:cNvSpPr>
              <a:spLocks noEditPoints="1"/>
            </p:cNvSpPr>
            <p:nvPr/>
          </p:nvSpPr>
          <p:spPr bwMode="auto">
            <a:xfrm>
              <a:off x="11822113" y="7116763"/>
              <a:ext cx="160337" cy="504825"/>
            </a:xfrm>
            <a:custGeom>
              <a:avLst/>
              <a:gdLst>
                <a:gd name="T0" fmla="*/ 58 w 70"/>
                <a:gd name="T1" fmla="*/ 0 h 220"/>
                <a:gd name="T2" fmla="*/ 12 w 70"/>
                <a:gd name="T3" fmla="*/ 0 h 220"/>
                <a:gd name="T4" fmla="*/ 0 w 70"/>
                <a:gd name="T5" fmla="*/ 12 h 220"/>
                <a:gd name="T6" fmla="*/ 0 w 70"/>
                <a:gd name="T7" fmla="*/ 208 h 220"/>
                <a:gd name="T8" fmla="*/ 12 w 70"/>
                <a:gd name="T9" fmla="*/ 220 h 220"/>
                <a:gd name="T10" fmla="*/ 58 w 70"/>
                <a:gd name="T11" fmla="*/ 220 h 220"/>
                <a:gd name="T12" fmla="*/ 70 w 70"/>
                <a:gd name="T13" fmla="*/ 208 h 220"/>
                <a:gd name="T14" fmla="*/ 70 w 70"/>
                <a:gd name="T15" fmla="*/ 12 h 220"/>
                <a:gd name="T16" fmla="*/ 58 w 70"/>
                <a:gd name="T17" fmla="*/ 0 h 220"/>
                <a:gd name="T18" fmla="*/ 60 w 70"/>
                <a:gd name="T19" fmla="*/ 208 h 220"/>
                <a:gd name="T20" fmla="*/ 58 w 70"/>
                <a:gd name="T21" fmla="*/ 210 h 220"/>
                <a:gd name="T22" fmla="*/ 12 w 70"/>
                <a:gd name="T23" fmla="*/ 210 h 220"/>
                <a:gd name="T24" fmla="*/ 10 w 70"/>
                <a:gd name="T25" fmla="*/ 208 h 220"/>
                <a:gd name="T26" fmla="*/ 10 w 70"/>
                <a:gd name="T27" fmla="*/ 12 h 220"/>
                <a:gd name="T28" fmla="*/ 12 w 70"/>
                <a:gd name="T29" fmla="*/ 10 h 220"/>
                <a:gd name="T30" fmla="*/ 58 w 70"/>
                <a:gd name="T31" fmla="*/ 10 h 220"/>
                <a:gd name="T32" fmla="*/ 60 w 70"/>
                <a:gd name="T33" fmla="*/ 12 h 220"/>
                <a:gd name="T34" fmla="*/ 60 w 70"/>
                <a:gd name="T35"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20">
                  <a:moveTo>
                    <a:pt x="58" y="0"/>
                  </a:moveTo>
                  <a:cubicBezTo>
                    <a:pt x="12" y="0"/>
                    <a:pt x="12" y="0"/>
                    <a:pt x="12" y="0"/>
                  </a:cubicBezTo>
                  <a:cubicBezTo>
                    <a:pt x="5" y="0"/>
                    <a:pt x="0" y="5"/>
                    <a:pt x="0" y="12"/>
                  </a:cubicBezTo>
                  <a:cubicBezTo>
                    <a:pt x="0" y="208"/>
                    <a:pt x="0" y="208"/>
                    <a:pt x="0" y="208"/>
                  </a:cubicBezTo>
                  <a:cubicBezTo>
                    <a:pt x="0" y="215"/>
                    <a:pt x="5" y="220"/>
                    <a:pt x="12" y="220"/>
                  </a:cubicBezTo>
                  <a:cubicBezTo>
                    <a:pt x="58" y="220"/>
                    <a:pt x="58" y="220"/>
                    <a:pt x="58" y="220"/>
                  </a:cubicBezTo>
                  <a:cubicBezTo>
                    <a:pt x="64" y="220"/>
                    <a:pt x="70" y="215"/>
                    <a:pt x="70" y="208"/>
                  </a:cubicBezTo>
                  <a:cubicBezTo>
                    <a:pt x="70" y="12"/>
                    <a:pt x="70" y="12"/>
                    <a:pt x="70" y="12"/>
                  </a:cubicBezTo>
                  <a:cubicBezTo>
                    <a:pt x="70" y="5"/>
                    <a:pt x="64" y="0"/>
                    <a:pt x="58" y="0"/>
                  </a:cubicBezTo>
                  <a:close/>
                  <a:moveTo>
                    <a:pt x="60" y="208"/>
                  </a:moveTo>
                  <a:cubicBezTo>
                    <a:pt x="60" y="209"/>
                    <a:pt x="59" y="210"/>
                    <a:pt x="58" y="210"/>
                  </a:cubicBezTo>
                  <a:cubicBezTo>
                    <a:pt x="12" y="210"/>
                    <a:pt x="12" y="210"/>
                    <a:pt x="12" y="210"/>
                  </a:cubicBezTo>
                  <a:cubicBezTo>
                    <a:pt x="11" y="210"/>
                    <a:pt x="10" y="209"/>
                    <a:pt x="10" y="208"/>
                  </a:cubicBezTo>
                  <a:cubicBezTo>
                    <a:pt x="10" y="12"/>
                    <a:pt x="10" y="12"/>
                    <a:pt x="10" y="12"/>
                  </a:cubicBezTo>
                  <a:cubicBezTo>
                    <a:pt x="10" y="11"/>
                    <a:pt x="11" y="10"/>
                    <a:pt x="12" y="10"/>
                  </a:cubicBezTo>
                  <a:cubicBezTo>
                    <a:pt x="58" y="10"/>
                    <a:pt x="58" y="10"/>
                    <a:pt x="58" y="10"/>
                  </a:cubicBezTo>
                  <a:cubicBezTo>
                    <a:pt x="59" y="10"/>
                    <a:pt x="60" y="11"/>
                    <a:pt x="60" y="12"/>
                  </a:cubicBezTo>
                  <a:lnTo>
                    <a:pt x="60" y="208"/>
                  </a:lnTo>
                  <a:close/>
                </a:path>
              </a:pathLst>
            </a:custGeom>
            <a:solidFill>
              <a:srgbClr val="231F20"/>
            </a:solid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Freeform 622">
              <a:extLst>
                <a:ext uri="{FF2B5EF4-FFF2-40B4-BE49-F238E27FC236}">
                  <a16:creationId xmlns:a16="http://schemas.microsoft.com/office/drawing/2014/main" id="{8A94946B-0AC1-96C9-BBC2-08747320817E}"/>
                </a:ext>
              </a:extLst>
            </p:cNvPr>
            <p:cNvSpPr>
              <a:spLocks/>
            </p:cNvSpPr>
            <p:nvPr/>
          </p:nvSpPr>
          <p:spPr bwMode="auto">
            <a:xfrm>
              <a:off x="11466513" y="7085013"/>
              <a:ext cx="242887" cy="242888"/>
            </a:xfrm>
            <a:custGeom>
              <a:avLst/>
              <a:gdLst>
                <a:gd name="T0" fmla="*/ 5 w 106"/>
                <a:gd name="T1" fmla="*/ 106 h 106"/>
                <a:gd name="T2" fmla="*/ 9 w 106"/>
                <a:gd name="T3" fmla="*/ 105 h 106"/>
                <a:gd name="T4" fmla="*/ 96 w 106"/>
                <a:gd name="T5" fmla="*/ 17 h 106"/>
                <a:gd name="T6" fmla="*/ 96 w 106"/>
                <a:gd name="T7" fmla="*/ 51 h 106"/>
                <a:gd name="T8" fmla="*/ 101 w 106"/>
                <a:gd name="T9" fmla="*/ 56 h 106"/>
                <a:gd name="T10" fmla="*/ 106 w 106"/>
                <a:gd name="T11" fmla="*/ 51 h 106"/>
                <a:gd name="T12" fmla="*/ 106 w 106"/>
                <a:gd name="T13" fmla="*/ 5 h 106"/>
                <a:gd name="T14" fmla="*/ 106 w 106"/>
                <a:gd name="T15" fmla="*/ 3 h 106"/>
                <a:gd name="T16" fmla="*/ 103 w 106"/>
                <a:gd name="T17" fmla="*/ 0 h 106"/>
                <a:gd name="T18" fmla="*/ 101 w 106"/>
                <a:gd name="T19" fmla="*/ 0 h 106"/>
                <a:gd name="T20" fmla="*/ 55 w 106"/>
                <a:gd name="T21" fmla="*/ 0 h 106"/>
                <a:gd name="T22" fmla="*/ 50 w 106"/>
                <a:gd name="T23" fmla="*/ 5 h 106"/>
                <a:gd name="T24" fmla="*/ 55 w 106"/>
                <a:gd name="T25" fmla="*/ 10 h 106"/>
                <a:gd name="T26" fmla="*/ 89 w 106"/>
                <a:gd name="T27" fmla="*/ 10 h 106"/>
                <a:gd name="T28" fmla="*/ 2 w 106"/>
                <a:gd name="T29" fmla="*/ 98 h 106"/>
                <a:gd name="T30" fmla="*/ 2 w 106"/>
                <a:gd name="T31" fmla="*/ 105 h 106"/>
                <a:gd name="T32" fmla="*/ 5 w 106"/>
                <a:gd name="T3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6">
                  <a:moveTo>
                    <a:pt x="5" y="106"/>
                  </a:moveTo>
                  <a:cubicBezTo>
                    <a:pt x="6" y="106"/>
                    <a:pt x="8" y="106"/>
                    <a:pt x="9" y="105"/>
                  </a:cubicBezTo>
                  <a:cubicBezTo>
                    <a:pt x="96" y="17"/>
                    <a:pt x="96" y="17"/>
                    <a:pt x="96" y="17"/>
                  </a:cubicBezTo>
                  <a:cubicBezTo>
                    <a:pt x="96" y="51"/>
                    <a:pt x="96" y="51"/>
                    <a:pt x="96" y="51"/>
                  </a:cubicBezTo>
                  <a:cubicBezTo>
                    <a:pt x="96" y="54"/>
                    <a:pt x="98" y="56"/>
                    <a:pt x="101" y="56"/>
                  </a:cubicBezTo>
                  <a:cubicBezTo>
                    <a:pt x="104" y="56"/>
                    <a:pt x="106" y="54"/>
                    <a:pt x="106" y="51"/>
                  </a:cubicBezTo>
                  <a:cubicBezTo>
                    <a:pt x="106" y="5"/>
                    <a:pt x="106" y="5"/>
                    <a:pt x="106" y="5"/>
                  </a:cubicBezTo>
                  <a:cubicBezTo>
                    <a:pt x="106" y="4"/>
                    <a:pt x="106" y="4"/>
                    <a:pt x="106" y="3"/>
                  </a:cubicBezTo>
                  <a:cubicBezTo>
                    <a:pt x="105" y="2"/>
                    <a:pt x="104" y="1"/>
                    <a:pt x="103" y="0"/>
                  </a:cubicBezTo>
                  <a:cubicBezTo>
                    <a:pt x="102" y="0"/>
                    <a:pt x="102" y="0"/>
                    <a:pt x="101" y="0"/>
                  </a:cubicBezTo>
                  <a:cubicBezTo>
                    <a:pt x="55" y="0"/>
                    <a:pt x="55" y="0"/>
                    <a:pt x="55" y="0"/>
                  </a:cubicBezTo>
                  <a:cubicBezTo>
                    <a:pt x="52" y="0"/>
                    <a:pt x="50" y="2"/>
                    <a:pt x="50" y="5"/>
                  </a:cubicBezTo>
                  <a:cubicBezTo>
                    <a:pt x="50" y="8"/>
                    <a:pt x="52" y="10"/>
                    <a:pt x="55" y="10"/>
                  </a:cubicBezTo>
                  <a:cubicBezTo>
                    <a:pt x="89" y="10"/>
                    <a:pt x="89" y="10"/>
                    <a:pt x="89" y="10"/>
                  </a:cubicBezTo>
                  <a:cubicBezTo>
                    <a:pt x="2" y="98"/>
                    <a:pt x="2" y="98"/>
                    <a:pt x="2" y="98"/>
                  </a:cubicBezTo>
                  <a:cubicBezTo>
                    <a:pt x="0" y="100"/>
                    <a:pt x="0" y="103"/>
                    <a:pt x="2" y="105"/>
                  </a:cubicBezTo>
                  <a:cubicBezTo>
                    <a:pt x="3" y="106"/>
                    <a:pt x="4" y="106"/>
                    <a:pt x="5" y="106"/>
                  </a:cubicBezTo>
                  <a:close/>
                </a:path>
              </a:pathLst>
            </a:custGeom>
            <a:solidFill>
              <a:srgbClr val="231F20"/>
            </a:solidFill>
            <a:ln>
              <a:noFill/>
            </a:ln>
            <a:extLst>
              <a:ext uri="{91240B29-F687-4f45-9708-019B960494DF}">
                <a14:hiddenLine xmlns:lc="http://schemas.openxmlformats.org/drawingml/2006/lockedCanvas"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42" name="Rectangle 41">
            <a:extLst>
              <a:ext uri="{FF2B5EF4-FFF2-40B4-BE49-F238E27FC236}">
                <a16:creationId xmlns:a16="http://schemas.microsoft.com/office/drawing/2014/main" id="{747266DE-FFAC-3B6B-E624-3BAB21460474}"/>
              </a:ext>
            </a:extLst>
          </p:cNvPr>
          <p:cNvSpPr/>
          <p:nvPr/>
        </p:nvSpPr>
        <p:spPr>
          <a:xfrm>
            <a:off x="4228394" y="1638839"/>
            <a:ext cx="3657600" cy="174471"/>
          </a:xfrm>
          <a:prstGeom prst="rect">
            <a:avLst/>
          </a:prstGeom>
          <a:solidFill>
            <a:srgbClr val="FA4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73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a:xfrm>
            <a:off x="1191084" y="551929"/>
            <a:ext cx="10845164" cy="724469"/>
          </a:xfrm>
        </p:spPr>
        <p:txBody>
          <a:bodyPr/>
          <a:lstStyle/>
          <a:p>
            <a:r>
              <a:rPr lang="en-US" sz="3200" dirty="0"/>
              <a:t>One UF Vision and Phasing Scope</a:t>
            </a:r>
          </a:p>
        </p:txBody>
      </p:sp>
      <p:sp>
        <p:nvSpPr>
          <p:cNvPr id="17" name="Freeform 364">
            <a:extLst>
              <a:ext uri="{FF2B5EF4-FFF2-40B4-BE49-F238E27FC236}">
                <a16:creationId xmlns:a16="http://schemas.microsoft.com/office/drawing/2014/main" id="{BE4C526F-4D02-AD1B-BDB8-E4D8DDDF8D4F}"/>
              </a:ext>
            </a:extLst>
          </p:cNvPr>
          <p:cNvSpPr>
            <a:spLocks noEditPoints="1"/>
          </p:cNvSpPr>
          <p:nvPr/>
        </p:nvSpPr>
        <p:spPr bwMode="auto">
          <a:xfrm>
            <a:off x="2945095" y="2238869"/>
            <a:ext cx="457200" cy="457200"/>
          </a:xfrm>
          <a:custGeom>
            <a:avLst/>
            <a:gdLst>
              <a:gd name="T0" fmla="*/ 83 w 89"/>
              <a:gd name="T1" fmla="*/ 18 h 81"/>
              <a:gd name="T2" fmla="*/ 46 w 89"/>
              <a:gd name="T3" fmla="*/ 80 h 81"/>
              <a:gd name="T4" fmla="*/ 5 w 89"/>
              <a:gd name="T5" fmla="*/ 59 h 81"/>
              <a:gd name="T6" fmla="*/ 13 w 89"/>
              <a:gd name="T7" fmla="*/ 32 h 81"/>
              <a:gd name="T8" fmla="*/ 38 w 89"/>
              <a:gd name="T9" fmla="*/ 2 h 81"/>
              <a:gd name="T10" fmla="*/ 40 w 89"/>
              <a:gd name="T11" fmla="*/ 29 h 81"/>
              <a:gd name="T12" fmla="*/ 40 w 89"/>
              <a:gd name="T13" fmla="*/ 38 h 81"/>
              <a:gd name="T14" fmla="*/ 57 w 89"/>
              <a:gd name="T15" fmla="*/ 58 h 81"/>
              <a:gd name="T16" fmla="*/ 66 w 89"/>
              <a:gd name="T17" fmla="*/ 35 h 81"/>
              <a:gd name="T18" fmla="*/ 58 w 89"/>
              <a:gd name="T19" fmla="*/ 22 h 81"/>
              <a:gd name="T20" fmla="*/ 35 w 89"/>
              <a:gd name="T21" fmla="*/ 12 h 81"/>
              <a:gd name="T22" fmla="*/ 34 w 89"/>
              <a:gd name="T23" fmla="*/ 13 h 81"/>
              <a:gd name="T24" fmla="*/ 31 w 89"/>
              <a:gd name="T25" fmla="*/ 17 h 81"/>
              <a:gd name="T26" fmla="*/ 33 w 89"/>
              <a:gd name="T27" fmla="*/ 14 h 81"/>
              <a:gd name="T28" fmla="*/ 35 w 89"/>
              <a:gd name="T29" fmla="*/ 12 h 81"/>
              <a:gd name="T30" fmla="*/ 36 w 89"/>
              <a:gd name="T31" fmla="*/ 15 h 81"/>
              <a:gd name="T32" fmla="*/ 31 w 89"/>
              <a:gd name="T33" fmla="*/ 23 h 81"/>
              <a:gd name="T34" fmla="*/ 32 w 89"/>
              <a:gd name="T35" fmla="*/ 21 h 81"/>
              <a:gd name="T36" fmla="*/ 34 w 89"/>
              <a:gd name="T37" fmla="*/ 25 h 81"/>
              <a:gd name="T38" fmla="*/ 12 w 89"/>
              <a:gd name="T39" fmla="*/ 38 h 81"/>
              <a:gd name="T40" fmla="*/ 14 w 89"/>
              <a:gd name="T41" fmla="*/ 33 h 81"/>
              <a:gd name="T42" fmla="*/ 65 w 89"/>
              <a:gd name="T43" fmla="*/ 40 h 81"/>
              <a:gd name="T44" fmla="*/ 69 w 89"/>
              <a:gd name="T45" fmla="*/ 46 h 81"/>
              <a:gd name="T46" fmla="*/ 7 w 89"/>
              <a:gd name="T47" fmla="*/ 52 h 81"/>
              <a:gd name="T48" fmla="*/ 7 w 89"/>
              <a:gd name="T49" fmla="*/ 52 h 81"/>
              <a:gd name="T50" fmla="*/ 19 w 89"/>
              <a:gd name="T51" fmla="*/ 55 h 81"/>
              <a:gd name="T52" fmla="*/ 12 w 89"/>
              <a:gd name="T53" fmla="*/ 55 h 81"/>
              <a:gd name="T54" fmla="*/ 28 w 89"/>
              <a:gd name="T55" fmla="*/ 55 h 81"/>
              <a:gd name="T56" fmla="*/ 61 w 89"/>
              <a:gd name="T57" fmla="*/ 50 h 81"/>
              <a:gd name="T58" fmla="*/ 61 w 89"/>
              <a:gd name="T59" fmla="*/ 50 h 81"/>
              <a:gd name="T60" fmla="*/ 31 w 89"/>
              <a:gd name="T61" fmla="*/ 44 h 81"/>
              <a:gd name="T62" fmla="*/ 38 w 89"/>
              <a:gd name="T63" fmla="*/ 48 h 81"/>
              <a:gd name="T64" fmla="*/ 18 w 89"/>
              <a:gd name="T65" fmla="*/ 51 h 81"/>
              <a:gd name="T66" fmla="*/ 25 w 89"/>
              <a:gd name="T67" fmla="*/ 54 h 81"/>
              <a:gd name="T68" fmla="*/ 27 w 89"/>
              <a:gd name="T69" fmla="*/ 51 h 81"/>
              <a:gd name="T70" fmla="*/ 16 w 89"/>
              <a:gd name="T71" fmla="*/ 55 h 81"/>
              <a:gd name="T72" fmla="*/ 35 w 89"/>
              <a:gd name="T73" fmla="*/ 59 h 81"/>
              <a:gd name="T74" fmla="*/ 33 w 89"/>
              <a:gd name="T75" fmla="*/ 57 h 81"/>
              <a:gd name="T76" fmla="*/ 35 w 89"/>
              <a:gd name="T77" fmla="*/ 64 h 81"/>
              <a:gd name="T78" fmla="*/ 44 w 89"/>
              <a:gd name="T79" fmla="*/ 67 h 81"/>
              <a:gd name="T80" fmla="*/ 46 w 89"/>
              <a:gd name="T81" fmla="*/ 68 h 81"/>
              <a:gd name="T82" fmla="*/ 51 w 89"/>
              <a:gd name="T83" fmla="*/ 68 h 81"/>
              <a:gd name="T84" fmla="*/ 47 w 89"/>
              <a:gd name="T85" fmla="*/ 75 h 81"/>
              <a:gd name="T86" fmla="*/ 51 w 89"/>
              <a:gd name="T87"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81">
                <a:moveTo>
                  <a:pt x="58" y="0"/>
                </a:moveTo>
                <a:cubicBezTo>
                  <a:pt x="59" y="6"/>
                  <a:pt x="58" y="14"/>
                  <a:pt x="61" y="19"/>
                </a:cubicBezTo>
                <a:cubicBezTo>
                  <a:pt x="70" y="20"/>
                  <a:pt x="75" y="19"/>
                  <a:pt x="83" y="18"/>
                </a:cubicBezTo>
                <a:cubicBezTo>
                  <a:pt x="89" y="36"/>
                  <a:pt x="73" y="48"/>
                  <a:pt x="64" y="57"/>
                </a:cubicBezTo>
                <a:cubicBezTo>
                  <a:pt x="62" y="57"/>
                  <a:pt x="63" y="55"/>
                  <a:pt x="60" y="56"/>
                </a:cubicBezTo>
                <a:cubicBezTo>
                  <a:pt x="59" y="67"/>
                  <a:pt x="51" y="72"/>
                  <a:pt x="46" y="80"/>
                </a:cubicBezTo>
                <a:cubicBezTo>
                  <a:pt x="41" y="79"/>
                  <a:pt x="37" y="81"/>
                  <a:pt x="32" y="78"/>
                </a:cubicBezTo>
                <a:cubicBezTo>
                  <a:pt x="34" y="72"/>
                  <a:pt x="31" y="64"/>
                  <a:pt x="30" y="58"/>
                </a:cubicBezTo>
                <a:cubicBezTo>
                  <a:pt x="22" y="57"/>
                  <a:pt x="13" y="59"/>
                  <a:pt x="5" y="59"/>
                </a:cubicBezTo>
                <a:cubicBezTo>
                  <a:pt x="3" y="57"/>
                  <a:pt x="4" y="51"/>
                  <a:pt x="1" y="50"/>
                </a:cubicBezTo>
                <a:cubicBezTo>
                  <a:pt x="0" y="42"/>
                  <a:pt x="7" y="39"/>
                  <a:pt x="9" y="32"/>
                </a:cubicBezTo>
                <a:cubicBezTo>
                  <a:pt x="11" y="31"/>
                  <a:pt x="12" y="31"/>
                  <a:pt x="13" y="32"/>
                </a:cubicBezTo>
                <a:cubicBezTo>
                  <a:pt x="13" y="30"/>
                  <a:pt x="13" y="27"/>
                  <a:pt x="15" y="27"/>
                </a:cubicBezTo>
                <a:cubicBezTo>
                  <a:pt x="18" y="27"/>
                  <a:pt x="21" y="26"/>
                  <a:pt x="24" y="25"/>
                </a:cubicBezTo>
                <a:cubicBezTo>
                  <a:pt x="23" y="13"/>
                  <a:pt x="33" y="10"/>
                  <a:pt x="38" y="2"/>
                </a:cubicBezTo>
                <a:cubicBezTo>
                  <a:pt x="45" y="2"/>
                  <a:pt x="51" y="1"/>
                  <a:pt x="58" y="0"/>
                </a:cubicBezTo>
                <a:close/>
                <a:moveTo>
                  <a:pt x="41" y="5"/>
                </a:moveTo>
                <a:cubicBezTo>
                  <a:pt x="39" y="12"/>
                  <a:pt x="43" y="22"/>
                  <a:pt x="40" y="29"/>
                </a:cubicBezTo>
                <a:cubicBezTo>
                  <a:pt x="33" y="26"/>
                  <a:pt x="26" y="30"/>
                  <a:pt x="17" y="29"/>
                </a:cubicBezTo>
                <a:cubicBezTo>
                  <a:pt x="16" y="31"/>
                  <a:pt x="17" y="36"/>
                  <a:pt x="18" y="39"/>
                </a:cubicBezTo>
                <a:cubicBezTo>
                  <a:pt x="26" y="39"/>
                  <a:pt x="32" y="38"/>
                  <a:pt x="40" y="38"/>
                </a:cubicBezTo>
                <a:cubicBezTo>
                  <a:pt x="44" y="41"/>
                  <a:pt x="40" y="49"/>
                  <a:pt x="42" y="55"/>
                </a:cubicBezTo>
                <a:cubicBezTo>
                  <a:pt x="42" y="57"/>
                  <a:pt x="46" y="57"/>
                  <a:pt x="43" y="59"/>
                </a:cubicBezTo>
                <a:cubicBezTo>
                  <a:pt x="47" y="57"/>
                  <a:pt x="54" y="63"/>
                  <a:pt x="57" y="58"/>
                </a:cubicBezTo>
                <a:cubicBezTo>
                  <a:pt x="57" y="56"/>
                  <a:pt x="54" y="57"/>
                  <a:pt x="54" y="55"/>
                </a:cubicBezTo>
                <a:cubicBezTo>
                  <a:pt x="60" y="52"/>
                  <a:pt x="54" y="40"/>
                  <a:pt x="58" y="36"/>
                </a:cubicBezTo>
                <a:cubicBezTo>
                  <a:pt x="61" y="37"/>
                  <a:pt x="64" y="36"/>
                  <a:pt x="66" y="35"/>
                </a:cubicBezTo>
                <a:cubicBezTo>
                  <a:pt x="70" y="38"/>
                  <a:pt x="75" y="37"/>
                  <a:pt x="79" y="36"/>
                </a:cubicBezTo>
                <a:cubicBezTo>
                  <a:pt x="81" y="32"/>
                  <a:pt x="81" y="28"/>
                  <a:pt x="81" y="22"/>
                </a:cubicBezTo>
                <a:cubicBezTo>
                  <a:pt x="74" y="21"/>
                  <a:pt x="65" y="22"/>
                  <a:pt x="58" y="22"/>
                </a:cubicBezTo>
                <a:cubicBezTo>
                  <a:pt x="57" y="17"/>
                  <a:pt x="56" y="10"/>
                  <a:pt x="56" y="4"/>
                </a:cubicBezTo>
                <a:cubicBezTo>
                  <a:pt x="51" y="3"/>
                  <a:pt x="45" y="4"/>
                  <a:pt x="41" y="5"/>
                </a:cubicBezTo>
                <a:close/>
                <a:moveTo>
                  <a:pt x="35" y="12"/>
                </a:moveTo>
                <a:cubicBezTo>
                  <a:pt x="35" y="12"/>
                  <a:pt x="35" y="12"/>
                  <a:pt x="35" y="12"/>
                </a:cubicBezTo>
                <a:cubicBezTo>
                  <a:pt x="34" y="12"/>
                  <a:pt x="34" y="12"/>
                  <a:pt x="34" y="13"/>
                </a:cubicBezTo>
                <a:cubicBezTo>
                  <a:pt x="34" y="13"/>
                  <a:pt x="34" y="13"/>
                  <a:pt x="34" y="13"/>
                </a:cubicBezTo>
                <a:cubicBezTo>
                  <a:pt x="33" y="13"/>
                  <a:pt x="33" y="14"/>
                  <a:pt x="33" y="14"/>
                </a:cubicBezTo>
                <a:cubicBezTo>
                  <a:pt x="33" y="14"/>
                  <a:pt x="33" y="14"/>
                  <a:pt x="32" y="14"/>
                </a:cubicBezTo>
                <a:cubicBezTo>
                  <a:pt x="32" y="16"/>
                  <a:pt x="30" y="15"/>
                  <a:pt x="31" y="17"/>
                </a:cubicBezTo>
                <a:cubicBezTo>
                  <a:pt x="29" y="18"/>
                  <a:pt x="26" y="21"/>
                  <a:pt x="28" y="23"/>
                </a:cubicBezTo>
                <a:cubicBezTo>
                  <a:pt x="28" y="21"/>
                  <a:pt x="30" y="20"/>
                  <a:pt x="31" y="17"/>
                </a:cubicBezTo>
                <a:cubicBezTo>
                  <a:pt x="32" y="16"/>
                  <a:pt x="33" y="16"/>
                  <a:pt x="33" y="14"/>
                </a:cubicBezTo>
                <a:cubicBezTo>
                  <a:pt x="34" y="14"/>
                  <a:pt x="34" y="14"/>
                  <a:pt x="34" y="13"/>
                </a:cubicBezTo>
                <a:cubicBezTo>
                  <a:pt x="35" y="13"/>
                  <a:pt x="35" y="13"/>
                  <a:pt x="35" y="12"/>
                </a:cubicBezTo>
                <a:cubicBezTo>
                  <a:pt x="35" y="12"/>
                  <a:pt x="35" y="12"/>
                  <a:pt x="35" y="12"/>
                </a:cubicBezTo>
                <a:cubicBezTo>
                  <a:pt x="36" y="11"/>
                  <a:pt x="35" y="11"/>
                  <a:pt x="35" y="12"/>
                </a:cubicBezTo>
                <a:close/>
                <a:moveTo>
                  <a:pt x="36" y="15"/>
                </a:moveTo>
                <a:cubicBezTo>
                  <a:pt x="37" y="15"/>
                  <a:pt x="36" y="15"/>
                  <a:pt x="36" y="15"/>
                </a:cubicBezTo>
                <a:close/>
                <a:moveTo>
                  <a:pt x="32" y="21"/>
                </a:moveTo>
                <a:cubicBezTo>
                  <a:pt x="32" y="21"/>
                  <a:pt x="31" y="21"/>
                  <a:pt x="31" y="21"/>
                </a:cubicBezTo>
                <a:cubicBezTo>
                  <a:pt x="31" y="21"/>
                  <a:pt x="30" y="23"/>
                  <a:pt x="31" y="23"/>
                </a:cubicBezTo>
                <a:cubicBezTo>
                  <a:pt x="32" y="22"/>
                  <a:pt x="32" y="22"/>
                  <a:pt x="32" y="21"/>
                </a:cubicBezTo>
                <a:cubicBezTo>
                  <a:pt x="33" y="21"/>
                  <a:pt x="34" y="19"/>
                  <a:pt x="34" y="18"/>
                </a:cubicBezTo>
                <a:cubicBezTo>
                  <a:pt x="33" y="18"/>
                  <a:pt x="32" y="20"/>
                  <a:pt x="32" y="21"/>
                </a:cubicBezTo>
                <a:close/>
                <a:moveTo>
                  <a:pt x="34" y="25"/>
                </a:moveTo>
                <a:cubicBezTo>
                  <a:pt x="34" y="23"/>
                  <a:pt x="39" y="22"/>
                  <a:pt x="37" y="19"/>
                </a:cubicBezTo>
                <a:cubicBezTo>
                  <a:pt x="36" y="21"/>
                  <a:pt x="32" y="23"/>
                  <a:pt x="34" y="25"/>
                </a:cubicBezTo>
                <a:close/>
                <a:moveTo>
                  <a:pt x="30" y="24"/>
                </a:moveTo>
                <a:cubicBezTo>
                  <a:pt x="30" y="25"/>
                  <a:pt x="29" y="24"/>
                  <a:pt x="30" y="24"/>
                </a:cubicBezTo>
                <a:close/>
                <a:moveTo>
                  <a:pt x="12" y="38"/>
                </a:moveTo>
                <a:cubicBezTo>
                  <a:pt x="9" y="40"/>
                  <a:pt x="5" y="44"/>
                  <a:pt x="6" y="48"/>
                </a:cubicBezTo>
                <a:cubicBezTo>
                  <a:pt x="7" y="45"/>
                  <a:pt x="11" y="42"/>
                  <a:pt x="12" y="38"/>
                </a:cubicBezTo>
                <a:cubicBezTo>
                  <a:pt x="14" y="37"/>
                  <a:pt x="14" y="35"/>
                  <a:pt x="14" y="33"/>
                </a:cubicBezTo>
                <a:cubicBezTo>
                  <a:pt x="11" y="34"/>
                  <a:pt x="13" y="37"/>
                  <a:pt x="12" y="38"/>
                </a:cubicBezTo>
                <a:close/>
                <a:moveTo>
                  <a:pt x="60" y="48"/>
                </a:moveTo>
                <a:cubicBezTo>
                  <a:pt x="61" y="45"/>
                  <a:pt x="64" y="43"/>
                  <a:pt x="65" y="40"/>
                </a:cubicBezTo>
                <a:cubicBezTo>
                  <a:pt x="61" y="40"/>
                  <a:pt x="58" y="45"/>
                  <a:pt x="60" y="48"/>
                </a:cubicBezTo>
                <a:close/>
                <a:moveTo>
                  <a:pt x="63" y="53"/>
                </a:moveTo>
                <a:cubicBezTo>
                  <a:pt x="66" y="52"/>
                  <a:pt x="67" y="49"/>
                  <a:pt x="69" y="46"/>
                </a:cubicBezTo>
                <a:cubicBezTo>
                  <a:pt x="71" y="44"/>
                  <a:pt x="74" y="42"/>
                  <a:pt x="73" y="40"/>
                </a:cubicBezTo>
                <a:cubicBezTo>
                  <a:pt x="70" y="44"/>
                  <a:pt x="65" y="48"/>
                  <a:pt x="63" y="53"/>
                </a:cubicBezTo>
                <a:close/>
                <a:moveTo>
                  <a:pt x="7" y="52"/>
                </a:moveTo>
                <a:cubicBezTo>
                  <a:pt x="11" y="50"/>
                  <a:pt x="13" y="44"/>
                  <a:pt x="15" y="41"/>
                </a:cubicBezTo>
                <a:cubicBezTo>
                  <a:pt x="15" y="40"/>
                  <a:pt x="15" y="40"/>
                  <a:pt x="14" y="40"/>
                </a:cubicBezTo>
                <a:cubicBezTo>
                  <a:pt x="12" y="45"/>
                  <a:pt x="8" y="47"/>
                  <a:pt x="7" y="52"/>
                </a:cubicBezTo>
                <a:close/>
                <a:moveTo>
                  <a:pt x="19" y="55"/>
                </a:moveTo>
                <a:cubicBezTo>
                  <a:pt x="23" y="54"/>
                  <a:pt x="27" y="45"/>
                  <a:pt x="28" y="41"/>
                </a:cubicBezTo>
                <a:cubicBezTo>
                  <a:pt x="25" y="46"/>
                  <a:pt x="21" y="50"/>
                  <a:pt x="19" y="55"/>
                </a:cubicBezTo>
                <a:close/>
                <a:moveTo>
                  <a:pt x="12" y="55"/>
                </a:moveTo>
                <a:cubicBezTo>
                  <a:pt x="14" y="51"/>
                  <a:pt x="20" y="45"/>
                  <a:pt x="20" y="42"/>
                </a:cubicBezTo>
                <a:cubicBezTo>
                  <a:pt x="17" y="46"/>
                  <a:pt x="11" y="50"/>
                  <a:pt x="12" y="55"/>
                </a:cubicBezTo>
                <a:close/>
                <a:moveTo>
                  <a:pt x="28" y="55"/>
                </a:moveTo>
                <a:cubicBezTo>
                  <a:pt x="32" y="51"/>
                  <a:pt x="35" y="47"/>
                  <a:pt x="38" y="42"/>
                </a:cubicBezTo>
                <a:cubicBezTo>
                  <a:pt x="32" y="44"/>
                  <a:pt x="30" y="49"/>
                  <a:pt x="28" y="55"/>
                </a:cubicBezTo>
                <a:close/>
                <a:moveTo>
                  <a:pt x="67" y="42"/>
                </a:moveTo>
                <a:cubicBezTo>
                  <a:pt x="67" y="42"/>
                  <a:pt x="67" y="42"/>
                  <a:pt x="66" y="42"/>
                </a:cubicBezTo>
                <a:cubicBezTo>
                  <a:pt x="65" y="45"/>
                  <a:pt x="62" y="47"/>
                  <a:pt x="61" y="50"/>
                </a:cubicBezTo>
                <a:cubicBezTo>
                  <a:pt x="61" y="50"/>
                  <a:pt x="61" y="50"/>
                  <a:pt x="61" y="50"/>
                </a:cubicBezTo>
                <a:cubicBezTo>
                  <a:pt x="61" y="51"/>
                  <a:pt x="59" y="52"/>
                  <a:pt x="60" y="53"/>
                </a:cubicBezTo>
                <a:cubicBezTo>
                  <a:pt x="60" y="52"/>
                  <a:pt x="61" y="52"/>
                  <a:pt x="61" y="50"/>
                </a:cubicBezTo>
                <a:cubicBezTo>
                  <a:pt x="64" y="48"/>
                  <a:pt x="65" y="45"/>
                  <a:pt x="67" y="42"/>
                </a:cubicBezTo>
                <a:cubicBezTo>
                  <a:pt x="68" y="42"/>
                  <a:pt x="67" y="42"/>
                  <a:pt x="67" y="42"/>
                </a:cubicBezTo>
                <a:close/>
                <a:moveTo>
                  <a:pt x="31" y="44"/>
                </a:moveTo>
                <a:cubicBezTo>
                  <a:pt x="32" y="46"/>
                  <a:pt x="32" y="41"/>
                  <a:pt x="31" y="44"/>
                </a:cubicBezTo>
                <a:close/>
                <a:moveTo>
                  <a:pt x="37" y="51"/>
                </a:moveTo>
                <a:cubicBezTo>
                  <a:pt x="37" y="50"/>
                  <a:pt x="38" y="49"/>
                  <a:pt x="38" y="48"/>
                </a:cubicBezTo>
                <a:cubicBezTo>
                  <a:pt x="37" y="48"/>
                  <a:pt x="36" y="51"/>
                  <a:pt x="37" y="51"/>
                </a:cubicBezTo>
                <a:close/>
                <a:moveTo>
                  <a:pt x="18" y="51"/>
                </a:moveTo>
                <a:cubicBezTo>
                  <a:pt x="18" y="51"/>
                  <a:pt x="18" y="50"/>
                  <a:pt x="18" y="51"/>
                </a:cubicBezTo>
                <a:close/>
                <a:moveTo>
                  <a:pt x="27" y="51"/>
                </a:moveTo>
                <a:cubicBezTo>
                  <a:pt x="26" y="51"/>
                  <a:pt x="26" y="51"/>
                  <a:pt x="26" y="51"/>
                </a:cubicBezTo>
                <a:cubicBezTo>
                  <a:pt x="25" y="51"/>
                  <a:pt x="23" y="53"/>
                  <a:pt x="25" y="54"/>
                </a:cubicBezTo>
                <a:cubicBezTo>
                  <a:pt x="25" y="53"/>
                  <a:pt x="26" y="53"/>
                  <a:pt x="26" y="51"/>
                </a:cubicBezTo>
                <a:cubicBezTo>
                  <a:pt x="27" y="51"/>
                  <a:pt x="27" y="51"/>
                  <a:pt x="27" y="51"/>
                </a:cubicBezTo>
                <a:cubicBezTo>
                  <a:pt x="28" y="50"/>
                  <a:pt x="27" y="50"/>
                  <a:pt x="27" y="51"/>
                </a:cubicBezTo>
                <a:close/>
                <a:moveTo>
                  <a:pt x="16" y="55"/>
                </a:moveTo>
                <a:cubicBezTo>
                  <a:pt x="16" y="54"/>
                  <a:pt x="20" y="52"/>
                  <a:pt x="17" y="51"/>
                </a:cubicBezTo>
                <a:cubicBezTo>
                  <a:pt x="17" y="53"/>
                  <a:pt x="14" y="54"/>
                  <a:pt x="16" y="55"/>
                </a:cubicBezTo>
                <a:close/>
                <a:moveTo>
                  <a:pt x="35" y="59"/>
                </a:moveTo>
                <a:cubicBezTo>
                  <a:pt x="35" y="57"/>
                  <a:pt x="40" y="54"/>
                  <a:pt x="38" y="52"/>
                </a:cubicBezTo>
                <a:cubicBezTo>
                  <a:pt x="38" y="55"/>
                  <a:pt x="33" y="57"/>
                  <a:pt x="35" y="59"/>
                </a:cubicBezTo>
                <a:close/>
                <a:moveTo>
                  <a:pt x="33" y="57"/>
                </a:moveTo>
                <a:cubicBezTo>
                  <a:pt x="34" y="56"/>
                  <a:pt x="34" y="55"/>
                  <a:pt x="35" y="53"/>
                </a:cubicBezTo>
                <a:cubicBezTo>
                  <a:pt x="33" y="53"/>
                  <a:pt x="32" y="56"/>
                  <a:pt x="33" y="57"/>
                </a:cubicBezTo>
                <a:close/>
                <a:moveTo>
                  <a:pt x="35" y="64"/>
                </a:moveTo>
                <a:cubicBezTo>
                  <a:pt x="37" y="63"/>
                  <a:pt x="40" y="60"/>
                  <a:pt x="39" y="58"/>
                </a:cubicBezTo>
                <a:cubicBezTo>
                  <a:pt x="38" y="60"/>
                  <a:pt x="36" y="61"/>
                  <a:pt x="35" y="64"/>
                </a:cubicBezTo>
                <a:close/>
                <a:moveTo>
                  <a:pt x="44" y="67"/>
                </a:moveTo>
                <a:cubicBezTo>
                  <a:pt x="44" y="66"/>
                  <a:pt x="48" y="63"/>
                  <a:pt x="45" y="63"/>
                </a:cubicBezTo>
                <a:cubicBezTo>
                  <a:pt x="46" y="65"/>
                  <a:pt x="42" y="66"/>
                  <a:pt x="44" y="67"/>
                </a:cubicBezTo>
                <a:close/>
                <a:moveTo>
                  <a:pt x="46" y="68"/>
                </a:moveTo>
                <a:cubicBezTo>
                  <a:pt x="45" y="69"/>
                  <a:pt x="43" y="72"/>
                  <a:pt x="44" y="73"/>
                </a:cubicBezTo>
                <a:cubicBezTo>
                  <a:pt x="45" y="72"/>
                  <a:pt x="46" y="71"/>
                  <a:pt x="46" y="68"/>
                </a:cubicBezTo>
                <a:cubicBezTo>
                  <a:pt x="48" y="69"/>
                  <a:pt x="49" y="66"/>
                  <a:pt x="47" y="66"/>
                </a:cubicBezTo>
                <a:cubicBezTo>
                  <a:pt x="47" y="67"/>
                  <a:pt x="47" y="67"/>
                  <a:pt x="46" y="68"/>
                </a:cubicBezTo>
                <a:close/>
                <a:moveTo>
                  <a:pt x="51" y="68"/>
                </a:moveTo>
                <a:cubicBezTo>
                  <a:pt x="51" y="68"/>
                  <a:pt x="51" y="68"/>
                  <a:pt x="50" y="68"/>
                </a:cubicBezTo>
                <a:cubicBezTo>
                  <a:pt x="50" y="69"/>
                  <a:pt x="48" y="69"/>
                  <a:pt x="49" y="72"/>
                </a:cubicBezTo>
                <a:cubicBezTo>
                  <a:pt x="48" y="72"/>
                  <a:pt x="45" y="74"/>
                  <a:pt x="47" y="75"/>
                </a:cubicBezTo>
                <a:cubicBezTo>
                  <a:pt x="47" y="73"/>
                  <a:pt x="49" y="73"/>
                  <a:pt x="49" y="72"/>
                </a:cubicBezTo>
                <a:cubicBezTo>
                  <a:pt x="50" y="71"/>
                  <a:pt x="50" y="69"/>
                  <a:pt x="51" y="68"/>
                </a:cubicBezTo>
                <a:cubicBezTo>
                  <a:pt x="52" y="67"/>
                  <a:pt x="51" y="67"/>
                  <a:pt x="51" y="68"/>
                </a:cubicBezTo>
                <a:close/>
              </a:path>
            </a:pathLst>
          </a:custGeom>
          <a:solidFill>
            <a:srgbClr val="FA461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19315383-8967-FAFF-AE09-AD78C91C2ED2}"/>
              </a:ext>
            </a:extLst>
          </p:cNvPr>
          <p:cNvGraphicFramePr>
            <a:graphicFrameLocks noGrp="1"/>
          </p:cNvGraphicFramePr>
          <p:nvPr>
            <p:extLst>
              <p:ext uri="{D42A27DB-BD31-4B8C-83A1-F6EECF244321}">
                <p14:modId xmlns:p14="http://schemas.microsoft.com/office/powerpoint/2010/main" val="3381496930"/>
              </p:ext>
            </p:extLst>
          </p:nvPr>
        </p:nvGraphicFramePr>
        <p:xfrm>
          <a:off x="3461876" y="1760376"/>
          <a:ext cx="2560320" cy="3886104"/>
        </p:xfrm>
        <a:graphic>
          <a:graphicData uri="http://schemas.openxmlformats.org/drawingml/2006/table">
            <a:tbl>
              <a:tblPr firstRow="1" firstCol="1" bandRow="1">
                <a:tableStyleId>{C083E6E3-FA7D-4D7B-A595-EF9225AFEA82}</a:tableStyleId>
              </a:tblPr>
              <a:tblGrid>
                <a:gridCol w="2560320">
                  <a:extLst>
                    <a:ext uri="{9D8B030D-6E8A-4147-A177-3AD203B41FA5}">
                      <a16:colId xmlns:a16="http://schemas.microsoft.com/office/drawing/2014/main" val="1959274136"/>
                    </a:ext>
                  </a:extLst>
                </a:gridCol>
              </a:tblGrid>
              <a:tr h="548640">
                <a:tc>
                  <a:txBody>
                    <a:bodyPr/>
                    <a:lstStyle/>
                    <a:p>
                      <a:pPr marL="0" marR="0" algn="ctr">
                        <a:lnSpc>
                          <a:spcPct val="107000"/>
                        </a:lnSpc>
                        <a:spcBef>
                          <a:spcPts val="0"/>
                        </a:spcBef>
                        <a:spcAft>
                          <a:spcPts val="0"/>
                        </a:spcAft>
                      </a:pPr>
                      <a:r>
                        <a:rPr lang="en-US" sz="1200">
                          <a:solidFill>
                            <a:srgbClr val="FA4616"/>
                          </a:solidFill>
                          <a:effectLst/>
                          <a:latin typeface="Open Sans" panose="020B0606030504020204" pitchFamily="34" charset="0"/>
                          <a:ea typeface="Open Sans" panose="020B0606030504020204" pitchFamily="34" charset="0"/>
                          <a:cs typeface="Open Sans" panose="020B0606030504020204" pitchFamily="34" charset="0"/>
                        </a:rPr>
                        <a:t>Affiliated Organizations </a:t>
                      </a:r>
                      <a:r>
                        <a:rPr lang="en-US" sz="1200" u="sng">
                          <a:solidFill>
                            <a:srgbClr val="FA4616"/>
                          </a:solidFill>
                          <a:effectLst/>
                          <a:latin typeface="Open Sans" panose="020B0606030504020204" pitchFamily="34" charset="0"/>
                          <a:ea typeface="Open Sans" panose="020B0606030504020204" pitchFamily="34" charset="0"/>
                          <a:cs typeface="Open Sans" panose="020B0606030504020204" pitchFamily="34" charset="0"/>
                        </a:rPr>
                        <a:t>On</a:t>
                      </a:r>
                      <a:r>
                        <a:rPr lang="en-US" sz="1200">
                          <a:solidFill>
                            <a:srgbClr val="FA4616"/>
                          </a:solidFill>
                          <a:effectLst/>
                          <a:latin typeface="Open Sans" panose="020B0606030504020204" pitchFamily="34" charset="0"/>
                          <a:ea typeface="Open Sans" panose="020B0606030504020204" pitchFamily="34" charset="0"/>
                          <a:cs typeface="Open Sans" panose="020B0606030504020204" pitchFamily="34" charset="0"/>
                        </a:rPr>
                        <a:t> UF ERP for FIN</a:t>
                      </a:r>
                    </a:p>
                  </a:txBody>
                  <a:tcPr marL="92334" marR="92334"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lnT w="19050" cap="flat" cmpd="sng" algn="ctr">
                      <a:solidFill>
                        <a:srgbClr val="FA4616"/>
                      </a:solidFill>
                      <a:prstDash val="solid"/>
                      <a:round/>
                      <a:headEnd type="none" w="med" len="med"/>
                      <a:tailEnd type="none" w="med" len="med"/>
                    </a:lnT>
                  </a:tcPr>
                </a:tc>
                <a:extLst>
                  <a:ext uri="{0D108BD9-81ED-4DB2-BD59-A6C34878D82A}">
                    <a16:rowId xmlns:a16="http://schemas.microsoft.com/office/drawing/2014/main" val="2357128994"/>
                  </a:ext>
                </a:extLst>
              </a:tr>
              <a:tr h="27432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Cattle Enhancement Board, Inc. (CATTL)</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3826281912"/>
                  </a:ext>
                </a:extLst>
              </a:tr>
              <a:tr h="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Citrus Research and Development Foundation, Inc. (FCRDF)</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2120845183"/>
                  </a:ext>
                </a:extLst>
              </a:tr>
              <a:tr h="27432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UF Development Corporation (UFLDC)</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1304986239"/>
                  </a:ext>
                </a:extLst>
              </a:tr>
              <a:tr h="27432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UF Historic St Augustine, Inc. (STAUG)</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2723373095"/>
                  </a:ext>
                </a:extLst>
              </a:tr>
              <a:tr h="27432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Florida Foundation Seed Producers, Inc. (FFSPI)</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1090032331"/>
                  </a:ext>
                </a:extLst>
              </a:tr>
              <a:tr h="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UF Research Foundation, Inc. (UFRFI)</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2366811385"/>
                  </a:ext>
                </a:extLst>
              </a:tr>
              <a:tr h="27432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The UF Leadership &amp; Education Foundation, Inc (UFLEF)</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885971526"/>
                  </a:ext>
                </a:extLst>
              </a:tr>
              <a:tr h="27432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UF Investment Corporation (UFICO)</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1771592381"/>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0">
                          <a:effectLst/>
                          <a:latin typeface="Open Sans" panose="020B0606030504020204" pitchFamily="34" charset="0"/>
                          <a:ea typeface="Open Sans" panose="020B0606030504020204" pitchFamily="34" charset="0"/>
                          <a:cs typeface="Open Sans" panose="020B0606030504020204" pitchFamily="34" charset="0"/>
                        </a:rPr>
                        <a:t>UF Foundation, Inc. (UFFND) &amp; UF Alumni Association, Inc. </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2323843852"/>
                  </a:ext>
                </a:extLst>
              </a:tr>
              <a:tr h="27432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4H Club Foundation, Inc.</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lnB w="19050" cap="flat" cmpd="sng" algn="ctr">
                      <a:solidFill>
                        <a:srgbClr val="FA4616"/>
                      </a:solidFill>
                      <a:prstDash val="solid"/>
                      <a:round/>
                      <a:headEnd type="none" w="med" len="med"/>
                      <a:tailEnd type="none" w="med" len="med"/>
                    </a:lnB>
                  </a:tcPr>
                </a:tc>
                <a:extLst>
                  <a:ext uri="{0D108BD9-81ED-4DB2-BD59-A6C34878D82A}">
                    <a16:rowId xmlns:a16="http://schemas.microsoft.com/office/drawing/2014/main" val="704230005"/>
                  </a:ext>
                </a:extLst>
              </a:tr>
            </a:tbl>
          </a:graphicData>
        </a:graphic>
      </p:graphicFrame>
      <p:graphicFrame>
        <p:nvGraphicFramePr>
          <p:cNvPr id="19" name="Table 18">
            <a:extLst>
              <a:ext uri="{FF2B5EF4-FFF2-40B4-BE49-F238E27FC236}">
                <a16:creationId xmlns:a16="http://schemas.microsoft.com/office/drawing/2014/main" id="{037837FE-3849-49CF-28CE-74FAD37FF93D}"/>
              </a:ext>
            </a:extLst>
          </p:cNvPr>
          <p:cNvGraphicFramePr>
            <a:graphicFrameLocks noGrp="1"/>
          </p:cNvGraphicFramePr>
          <p:nvPr>
            <p:extLst>
              <p:ext uri="{D42A27DB-BD31-4B8C-83A1-F6EECF244321}">
                <p14:modId xmlns:p14="http://schemas.microsoft.com/office/powerpoint/2010/main" val="143017915"/>
              </p:ext>
            </p:extLst>
          </p:nvPr>
        </p:nvGraphicFramePr>
        <p:xfrm>
          <a:off x="6598557" y="1760376"/>
          <a:ext cx="2560320" cy="3967052"/>
        </p:xfrm>
        <a:graphic>
          <a:graphicData uri="http://schemas.openxmlformats.org/drawingml/2006/table">
            <a:tbl>
              <a:tblPr firstRow="1" firstCol="1" bandRow="1">
                <a:tableStyleId>{C083E6E3-FA7D-4D7B-A595-EF9225AFEA82}</a:tableStyleId>
              </a:tblPr>
              <a:tblGrid>
                <a:gridCol w="2560320">
                  <a:extLst>
                    <a:ext uri="{9D8B030D-6E8A-4147-A177-3AD203B41FA5}">
                      <a16:colId xmlns:a16="http://schemas.microsoft.com/office/drawing/2014/main" val="1959274136"/>
                    </a:ext>
                  </a:extLst>
                </a:gridCol>
              </a:tblGrid>
              <a:tr h="548640">
                <a:tc>
                  <a:txBody>
                    <a:bodyPr/>
                    <a:lstStyle/>
                    <a:p>
                      <a:pPr marL="0" marR="0" algn="ctr">
                        <a:lnSpc>
                          <a:spcPct val="107000"/>
                        </a:lnSpc>
                        <a:spcBef>
                          <a:spcPts val="0"/>
                        </a:spcBef>
                        <a:spcAft>
                          <a:spcPts val="0"/>
                        </a:spcAft>
                      </a:pPr>
                      <a:r>
                        <a:rPr lang="en-US" sz="1200" b="1">
                          <a:solidFill>
                            <a:srgbClr val="FA4616"/>
                          </a:solidFill>
                          <a:effectLst/>
                          <a:latin typeface="Open Sans" panose="020B0606030504020204" pitchFamily="34" charset="0"/>
                          <a:ea typeface="Open Sans" panose="020B0606030504020204" pitchFamily="34" charset="0"/>
                          <a:cs typeface="Open Sans" panose="020B0606030504020204" pitchFamily="34" charset="0"/>
                        </a:rPr>
                        <a:t>Affiliated Organizations </a:t>
                      </a:r>
                      <a:r>
                        <a:rPr lang="en-US" sz="1200" b="1" u="sng">
                          <a:solidFill>
                            <a:srgbClr val="FA4616"/>
                          </a:solidFill>
                          <a:effectLst/>
                          <a:latin typeface="Open Sans" panose="020B0606030504020204" pitchFamily="34" charset="0"/>
                          <a:ea typeface="Open Sans" panose="020B0606030504020204" pitchFamily="34" charset="0"/>
                          <a:cs typeface="Open Sans" panose="020B0606030504020204" pitchFamily="34" charset="0"/>
                        </a:rPr>
                        <a:t>Not</a:t>
                      </a:r>
                      <a:r>
                        <a:rPr lang="en-US" sz="1200" b="1">
                          <a:solidFill>
                            <a:srgbClr val="FA4616"/>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b="1" i="0" u="sng">
                          <a:solidFill>
                            <a:srgbClr val="FA4616"/>
                          </a:solidFill>
                          <a:effectLst/>
                          <a:latin typeface="Open Sans" panose="020B0606030504020204" pitchFamily="34" charset="0"/>
                          <a:ea typeface="Open Sans" panose="020B0606030504020204" pitchFamily="34" charset="0"/>
                          <a:cs typeface="Open Sans" panose="020B0606030504020204" pitchFamily="34" charset="0"/>
                        </a:rPr>
                        <a:t>On</a:t>
                      </a:r>
                      <a:r>
                        <a:rPr lang="en-US" sz="1200" b="1">
                          <a:solidFill>
                            <a:srgbClr val="FA4616"/>
                          </a:solidFill>
                          <a:effectLst/>
                          <a:latin typeface="Open Sans" panose="020B0606030504020204" pitchFamily="34" charset="0"/>
                          <a:ea typeface="Open Sans" panose="020B0606030504020204" pitchFamily="34" charset="0"/>
                          <a:cs typeface="Open Sans" panose="020B0606030504020204" pitchFamily="34" charset="0"/>
                        </a:rPr>
                        <a:t> UF or Shands ERP for FIN</a:t>
                      </a:r>
                    </a:p>
                  </a:txBody>
                  <a:tcPr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lnT w="19050" cap="flat" cmpd="sng" algn="ctr">
                      <a:solidFill>
                        <a:srgbClr val="FA4616"/>
                      </a:solidFill>
                      <a:prstDash val="solid"/>
                      <a:round/>
                      <a:headEnd type="none" w="med" len="med"/>
                      <a:tailEnd type="none" w="med" len="med"/>
                    </a:lnT>
                  </a:tcPr>
                </a:tc>
                <a:extLst>
                  <a:ext uri="{0D108BD9-81ED-4DB2-BD59-A6C34878D82A}">
                    <a16:rowId xmlns:a16="http://schemas.microsoft.com/office/drawing/2014/main" val="2357128994"/>
                  </a:ext>
                </a:extLst>
              </a:tr>
              <a:tr h="307862">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The University Athletic Association, Inc.</a:t>
                      </a:r>
                    </a:p>
                  </a:txBody>
                  <a:tcPr marL="45720" marR="45720"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3826281912"/>
                  </a:ext>
                </a:extLst>
              </a:tr>
              <a:tr h="307862">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Gator Boosters, Inc.</a:t>
                      </a:r>
                    </a:p>
                  </a:txBody>
                  <a:tcPr marL="45720" marR="45720"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2120845183"/>
                  </a:ext>
                </a:extLst>
              </a:tr>
              <a:tr h="307862">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Faculty Associates, Inc. (Dentistry)</a:t>
                      </a:r>
                    </a:p>
                  </a:txBody>
                  <a:tcPr marL="45720" marR="45720"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3776799538"/>
                  </a:ext>
                </a:extLst>
              </a:tr>
              <a:tr h="307862">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Florida Clinical Practice Association, Inc.</a:t>
                      </a:r>
                    </a:p>
                  </a:txBody>
                  <a:tcPr marL="45720" marR="45720"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173863736"/>
                  </a:ext>
                </a:extLst>
              </a:tr>
              <a:tr h="39281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Florida Veterinary Medicine Faculty Association, Inc.</a:t>
                      </a:r>
                    </a:p>
                  </a:txBody>
                  <a:tcPr marL="45720" marR="45720"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1304986239"/>
                  </a:ext>
                </a:extLst>
              </a:tr>
              <a:tr h="39281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UF College of Pharmacy Faculty Practice Association, Inc.</a:t>
                      </a:r>
                    </a:p>
                  </a:txBody>
                  <a:tcPr marL="45720" marR="45720"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2723373095"/>
                  </a:ext>
                </a:extLst>
              </a:tr>
              <a:tr h="39281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UF Self-Insurance Program + Healthcare Education Insur. Co.</a:t>
                      </a:r>
                    </a:p>
                  </a:txBody>
                  <a:tcPr marL="45720" marR="45720"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2299321227"/>
                  </a:ext>
                </a:extLst>
              </a:tr>
              <a:tr h="307862">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Faculty Clinic, Inc.</a:t>
                      </a:r>
                    </a:p>
                  </a:txBody>
                  <a:tcPr marL="45720" marR="45720"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1346063920"/>
                  </a:ext>
                </a:extLst>
              </a:tr>
              <a:tr h="39281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Florida Health Professions Associations, Inc.</a:t>
                      </a:r>
                    </a:p>
                  </a:txBody>
                  <a:tcPr marL="45720" marR="45720"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2534444832"/>
                  </a:ext>
                </a:extLst>
              </a:tr>
              <a:tr h="307862">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UF College of Nursing Faculty Practice</a:t>
                      </a:r>
                    </a:p>
                  </a:txBody>
                  <a:tcPr marL="45720" marR="45720"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lnB w="19050" cap="flat" cmpd="sng" algn="ctr">
                      <a:solidFill>
                        <a:srgbClr val="FA4616"/>
                      </a:solidFill>
                      <a:prstDash val="solid"/>
                      <a:round/>
                      <a:headEnd type="none" w="med" len="med"/>
                      <a:tailEnd type="none" w="med" len="med"/>
                    </a:lnB>
                  </a:tcPr>
                </a:tc>
                <a:extLst>
                  <a:ext uri="{0D108BD9-81ED-4DB2-BD59-A6C34878D82A}">
                    <a16:rowId xmlns:a16="http://schemas.microsoft.com/office/drawing/2014/main" val="2840229256"/>
                  </a:ext>
                </a:extLst>
              </a:tr>
            </a:tbl>
          </a:graphicData>
        </a:graphic>
      </p:graphicFrame>
      <p:sp>
        <p:nvSpPr>
          <p:cNvPr id="20" name="Freeform 364">
            <a:extLst>
              <a:ext uri="{FF2B5EF4-FFF2-40B4-BE49-F238E27FC236}">
                <a16:creationId xmlns:a16="http://schemas.microsoft.com/office/drawing/2014/main" id="{E38A3E58-3FF2-9045-BEFA-F3874547774D}"/>
              </a:ext>
            </a:extLst>
          </p:cNvPr>
          <p:cNvSpPr>
            <a:spLocks noEditPoints="1"/>
          </p:cNvSpPr>
          <p:nvPr/>
        </p:nvSpPr>
        <p:spPr bwMode="auto">
          <a:xfrm>
            <a:off x="6081777" y="2227984"/>
            <a:ext cx="457200" cy="457200"/>
          </a:xfrm>
          <a:custGeom>
            <a:avLst/>
            <a:gdLst>
              <a:gd name="T0" fmla="*/ 83 w 89"/>
              <a:gd name="T1" fmla="*/ 18 h 81"/>
              <a:gd name="T2" fmla="*/ 46 w 89"/>
              <a:gd name="T3" fmla="*/ 80 h 81"/>
              <a:gd name="T4" fmla="*/ 5 w 89"/>
              <a:gd name="T5" fmla="*/ 59 h 81"/>
              <a:gd name="T6" fmla="*/ 13 w 89"/>
              <a:gd name="T7" fmla="*/ 32 h 81"/>
              <a:gd name="T8" fmla="*/ 38 w 89"/>
              <a:gd name="T9" fmla="*/ 2 h 81"/>
              <a:gd name="T10" fmla="*/ 40 w 89"/>
              <a:gd name="T11" fmla="*/ 29 h 81"/>
              <a:gd name="T12" fmla="*/ 40 w 89"/>
              <a:gd name="T13" fmla="*/ 38 h 81"/>
              <a:gd name="T14" fmla="*/ 57 w 89"/>
              <a:gd name="T15" fmla="*/ 58 h 81"/>
              <a:gd name="T16" fmla="*/ 66 w 89"/>
              <a:gd name="T17" fmla="*/ 35 h 81"/>
              <a:gd name="T18" fmla="*/ 58 w 89"/>
              <a:gd name="T19" fmla="*/ 22 h 81"/>
              <a:gd name="T20" fmla="*/ 35 w 89"/>
              <a:gd name="T21" fmla="*/ 12 h 81"/>
              <a:gd name="T22" fmla="*/ 34 w 89"/>
              <a:gd name="T23" fmla="*/ 13 h 81"/>
              <a:gd name="T24" fmla="*/ 31 w 89"/>
              <a:gd name="T25" fmla="*/ 17 h 81"/>
              <a:gd name="T26" fmla="*/ 33 w 89"/>
              <a:gd name="T27" fmla="*/ 14 h 81"/>
              <a:gd name="T28" fmla="*/ 35 w 89"/>
              <a:gd name="T29" fmla="*/ 12 h 81"/>
              <a:gd name="T30" fmla="*/ 36 w 89"/>
              <a:gd name="T31" fmla="*/ 15 h 81"/>
              <a:gd name="T32" fmla="*/ 31 w 89"/>
              <a:gd name="T33" fmla="*/ 23 h 81"/>
              <a:gd name="T34" fmla="*/ 32 w 89"/>
              <a:gd name="T35" fmla="*/ 21 h 81"/>
              <a:gd name="T36" fmla="*/ 34 w 89"/>
              <a:gd name="T37" fmla="*/ 25 h 81"/>
              <a:gd name="T38" fmla="*/ 12 w 89"/>
              <a:gd name="T39" fmla="*/ 38 h 81"/>
              <a:gd name="T40" fmla="*/ 14 w 89"/>
              <a:gd name="T41" fmla="*/ 33 h 81"/>
              <a:gd name="T42" fmla="*/ 65 w 89"/>
              <a:gd name="T43" fmla="*/ 40 h 81"/>
              <a:gd name="T44" fmla="*/ 69 w 89"/>
              <a:gd name="T45" fmla="*/ 46 h 81"/>
              <a:gd name="T46" fmla="*/ 7 w 89"/>
              <a:gd name="T47" fmla="*/ 52 h 81"/>
              <a:gd name="T48" fmla="*/ 7 w 89"/>
              <a:gd name="T49" fmla="*/ 52 h 81"/>
              <a:gd name="T50" fmla="*/ 19 w 89"/>
              <a:gd name="T51" fmla="*/ 55 h 81"/>
              <a:gd name="T52" fmla="*/ 12 w 89"/>
              <a:gd name="T53" fmla="*/ 55 h 81"/>
              <a:gd name="T54" fmla="*/ 28 w 89"/>
              <a:gd name="T55" fmla="*/ 55 h 81"/>
              <a:gd name="T56" fmla="*/ 61 w 89"/>
              <a:gd name="T57" fmla="*/ 50 h 81"/>
              <a:gd name="T58" fmla="*/ 61 w 89"/>
              <a:gd name="T59" fmla="*/ 50 h 81"/>
              <a:gd name="T60" fmla="*/ 31 w 89"/>
              <a:gd name="T61" fmla="*/ 44 h 81"/>
              <a:gd name="T62" fmla="*/ 38 w 89"/>
              <a:gd name="T63" fmla="*/ 48 h 81"/>
              <a:gd name="T64" fmla="*/ 18 w 89"/>
              <a:gd name="T65" fmla="*/ 51 h 81"/>
              <a:gd name="T66" fmla="*/ 25 w 89"/>
              <a:gd name="T67" fmla="*/ 54 h 81"/>
              <a:gd name="T68" fmla="*/ 27 w 89"/>
              <a:gd name="T69" fmla="*/ 51 h 81"/>
              <a:gd name="T70" fmla="*/ 16 w 89"/>
              <a:gd name="T71" fmla="*/ 55 h 81"/>
              <a:gd name="T72" fmla="*/ 35 w 89"/>
              <a:gd name="T73" fmla="*/ 59 h 81"/>
              <a:gd name="T74" fmla="*/ 33 w 89"/>
              <a:gd name="T75" fmla="*/ 57 h 81"/>
              <a:gd name="T76" fmla="*/ 35 w 89"/>
              <a:gd name="T77" fmla="*/ 64 h 81"/>
              <a:gd name="T78" fmla="*/ 44 w 89"/>
              <a:gd name="T79" fmla="*/ 67 h 81"/>
              <a:gd name="T80" fmla="*/ 46 w 89"/>
              <a:gd name="T81" fmla="*/ 68 h 81"/>
              <a:gd name="T82" fmla="*/ 51 w 89"/>
              <a:gd name="T83" fmla="*/ 68 h 81"/>
              <a:gd name="T84" fmla="*/ 47 w 89"/>
              <a:gd name="T85" fmla="*/ 75 h 81"/>
              <a:gd name="T86" fmla="*/ 51 w 89"/>
              <a:gd name="T87"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81">
                <a:moveTo>
                  <a:pt x="58" y="0"/>
                </a:moveTo>
                <a:cubicBezTo>
                  <a:pt x="59" y="6"/>
                  <a:pt x="58" y="14"/>
                  <a:pt x="61" y="19"/>
                </a:cubicBezTo>
                <a:cubicBezTo>
                  <a:pt x="70" y="20"/>
                  <a:pt x="75" y="19"/>
                  <a:pt x="83" y="18"/>
                </a:cubicBezTo>
                <a:cubicBezTo>
                  <a:pt x="89" y="36"/>
                  <a:pt x="73" y="48"/>
                  <a:pt x="64" y="57"/>
                </a:cubicBezTo>
                <a:cubicBezTo>
                  <a:pt x="62" y="57"/>
                  <a:pt x="63" y="55"/>
                  <a:pt x="60" y="56"/>
                </a:cubicBezTo>
                <a:cubicBezTo>
                  <a:pt x="59" y="67"/>
                  <a:pt x="51" y="72"/>
                  <a:pt x="46" y="80"/>
                </a:cubicBezTo>
                <a:cubicBezTo>
                  <a:pt x="41" y="79"/>
                  <a:pt x="37" y="81"/>
                  <a:pt x="32" y="78"/>
                </a:cubicBezTo>
                <a:cubicBezTo>
                  <a:pt x="34" y="72"/>
                  <a:pt x="31" y="64"/>
                  <a:pt x="30" y="58"/>
                </a:cubicBezTo>
                <a:cubicBezTo>
                  <a:pt x="22" y="57"/>
                  <a:pt x="13" y="59"/>
                  <a:pt x="5" y="59"/>
                </a:cubicBezTo>
                <a:cubicBezTo>
                  <a:pt x="3" y="57"/>
                  <a:pt x="4" y="51"/>
                  <a:pt x="1" y="50"/>
                </a:cubicBezTo>
                <a:cubicBezTo>
                  <a:pt x="0" y="42"/>
                  <a:pt x="7" y="39"/>
                  <a:pt x="9" y="32"/>
                </a:cubicBezTo>
                <a:cubicBezTo>
                  <a:pt x="11" y="31"/>
                  <a:pt x="12" y="31"/>
                  <a:pt x="13" y="32"/>
                </a:cubicBezTo>
                <a:cubicBezTo>
                  <a:pt x="13" y="30"/>
                  <a:pt x="13" y="27"/>
                  <a:pt x="15" y="27"/>
                </a:cubicBezTo>
                <a:cubicBezTo>
                  <a:pt x="18" y="27"/>
                  <a:pt x="21" y="26"/>
                  <a:pt x="24" y="25"/>
                </a:cubicBezTo>
                <a:cubicBezTo>
                  <a:pt x="23" y="13"/>
                  <a:pt x="33" y="10"/>
                  <a:pt x="38" y="2"/>
                </a:cubicBezTo>
                <a:cubicBezTo>
                  <a:pt x="45" y="2"/>
                  <a:pt x="51" y="1"/>
                  <a:pt x="58" y="0"/>
                </a:cubicBezTo>
                <a:close/>
                <a:moveTo>
                  <a:pt x="41" y="5"/>
                </a:moveTo>
                <a:cubicBezTo>
                  <a:pt x="39" y="12"/>
                  <a:pt x="43" y="22"/>
                  <a:pt x="40" y="29"/>
                </a:cubicBezTo>
                <a:cubicBezTo>
                  <a:pt x="33" y="26"/>
                  <a:pt x="26" y="30"/>
                  <a:pt x="17" y="29"/>
                </a:cubicBezTo>
                <a:cubicBezTo>
                  <a:pt x="16" y="31"/>
                  <a:pt x="17" y="36"/>
                  <a:pt x="18" y="39"/>
                </a:cubicBezTo>
                <a:cubicBezTo>
                  <a:pt x="26" y="39"/>
                  <a:pt x="32" y="38"/>
                  <a:pt x="40" y="38"/>
                </a:cubicBezTo>
                <a:cubicBezTo>
                  <a:pt x="44" y="41"/>
                  <a:pt x="40" y="49"/>
                  <a:pt x="42" y="55"/>
                </a:cubicBezTo>
                <a:cubicBezTo>
                  <a:pt x="42" y="57"/>
                  <a:pt x="46" y="57"/>
                  <a:pt x="43" y="59"/>
                </a:cubicBezTo>
                <a:cubicBezTo>
                  <a:pt x="47" y="57"/>
                  <a:pt x="54" y="63"/>
                  <a:pt x="57" y="58"/>
                </a:cubicBezTo>
                <a:cubicBezTo>
                  <a:pt x="57" y="56"/>
                  <a:pt x="54" y="57"/>
                  <a:pt x="54" y="55"/>
                </a:cubicBezTo>
                <a:cubicBezTo>
                  <a:pt x="60" y="52"/>
                  <a:pt x="54" y="40"/>
                  <a:pt x="58" y="36"/>
                </a:cubicBezTo>
                <a:cubicBezTo>
                  <a:pt x="61" y="37"/>
                  <a:pt x="64" y="36"/>
                  <a:pt x="66" y="35"/>
                </a:cubicBezTo>
                <a:cubicBezTo>
                  <a:pt x="70" y="38"/>
                  <a:pt x="75" y="37"/>
                  <a:pt x="79" y="36"/>
                </a:cubicBezTo>
                <a:cubicBezTo>
                  <a:pt x="81" y="32"/>
                  <a:pt x="81" y="28"/>
                  <a:pt x="81" y="22"/>
                </a:cubicBezTo>
                <a:cubicBezTo>
                  <a:pt x="74" y="21"/>
                  <a:pt x="65" y="22"/>
                  <a:pt x="58" y="22"/>
                </a:cubicBezTo>
                <a:cubicBezTo>
                  <a:pt x="57" y="17"/>
                  <a:pt x="56" y="10"/>
                  <a:pt x="56" y="4"/>
                </a:cubicBezTo>
                <a:cubicBezTo>
                  <a:pt x="51" y="3"/>
                  <a:pt x="45" y="4"/>
                  <a:pt x="41" y="5"/>
                </a:cubicBezTo>
                <a:close/>
                <a:moveTo>
                  <a:pt x="35" y="12"/>
                </a:moveTo>
                <a:cubicBezTo>
                  <a:pt x="35" y="12"/>
                  <a:pt x="35" y="12"/>
                  <a:pt x="35" y="12"/>
                </a:cubicBezTo>
                <a:cubicBezTo>
                  <a:pt x="34" y="12"/>
                  <a:pt x="34" y="12"/>
                  <a:pt x="34" y="13"/>
                </a:cubicBezTo>
                <a:cubicBezTo>
                  <a:pt x="34" y="13"/>
                  <a:pt x="34" y="13"/>
                  <a:pt x="34" y="13"/>
                </a:cubicBezTo>
                <a:cubicBezTo>
                  <a:pt x="33" y="13"/>
                  <a:pt x="33" y="14"/>
                  <a:pt x="33" y="14"/>
                </a:cubicBezTo>
                <a:cubicBezTo>
                  <a:pt x="33" y="14"/>
                  <a:pt x="33" y="14"/>
                  <a:pt x="32" y="14"/>
                </a:cubicBezTo>
                <a:cubicBezTo>
                  <a:pt x="32" y="16"/>
                  <a:pt x="30" y="15"/>
                  <a:pt x="31" y="17"/>
                </a:cubicBezTo>
                <a:cubicBezTo>
                  <a:pt x="29" y="18"/>
                  <a:pt x="26" y="21"/>
                  <a:pt x="28" y="23"/>
                </a:cubicBezTo>
                <a:cubicBezTo>
                  <a:pt x="28" y="21"/>
                  <a:pt x="30" y="20"/>
                  <a:pt x="31" y="17"/>
                </a:cubicBezTo>
                <a:cubicBezTo>
                  <a:pt x="32" y="16"/>
                  <a:pt x="33" y="16"/>
                  <a:pt x="33" y="14"/>
                </a:cubicBezTo>
                <a:cubicBezTo>
                  <a:pt x="34" y="14"/>
                  <a:pt x="34" y="14"/>
                  <a:pt x="34" y="13"/>
                </a:cubicBezTo>
                <a:cubicBezTo>
                  <a:pt x="35" y="13"/>
                  <a:pt x="35" y="13"/>
                  <a:pt x="35" y="12"/>
                </a:cubicBezTo>
                <a:cubicBezTo>
                  <a:pt x="35" y="12"/>
                  <a:pt x="35" y="12"/>
                  <a:pt x="35" y="12"/>
                </a:cubicBezTo>
                <a:cubicBezTo>
                  <a:pt x="36" y="11"/>
                  <a:pt x="35" y="11"/>
                  <a:pt x="35" y="12"/>
                </a:cubicBezTo>
                <a:close/>
                <a:moveTo>
                  <a:pt x="36" y="15"/>
                </a:moveTo>
                <a:cubicBezTo>
                  <a:pt x="37" y="15"/>
                  <a:pt x="36" y="15"/>
                  <a:pt x="36" y="15"/>
                </a:cubicBezTo>
                <a:close/>
                <a:moveTo>
                  <a:pt x="32" y="21"/>
                </a:moveTo>
                <a:cubicBezTo>
                  <a:pt x="32" y="21"/>
                  <a:pt x="31" y="21"/>
                  <a:pt x="31" y="21"/>
                </a:cubicBezTo>
                <a:cubicBezTo>
                  <a:pt x="31" y="21"/>
                  <a:pt x="30" y="23"/>
                  <a:pt x="31" y="23"/>
                </a:cubicBezTo>
                <a:cubicBezTo>
                  <a:pt x="32" y="22"/>
                  <a:pt x="32" y="22"/>
                  <a:pt x="32" y="21"/>
                </a:cubicBezTo>
                <a:cubicBezTo>
                  <a:pt x="33" y="21"/>
                  <a:pt x="34" y="19"/>
                  <a:pt x="34" y="18"/>
                </a:cubicBezTo>
                <a:cubicBezTo>
                  <a:pt x="33" y="18"/>
                  <a:pt x="32" y="20"/>
                  <a:pt x="32" y="21"/>
                </a:cubicBezTo>
                <a:close/>
                <a:moveTo>
                  <a:pt x="34" y="25"/>
                </a:moveTo>
                <a:cubicBezTo>
                  <a:pt x="34" y="23"/>
                  <a:pt x="39" y="22"/>
                  <a:pt x="37" y="19"/>
                </a:cubicBezTo>
                <a:cubicBezTo>
                  <a:pt x="36" y="21"/>
                  <a:pt x="32" y="23"/>
                  <a:pt x="34" y="25"/>
                </a:cubicBezTo>
                <a:close/>
                <a:moveTo>
                  <a:pt x="30" y="24"/>
                </a:moveTo>
                <a:cubicBezTo>
                  <a:pt x="30" y="25"/>
                  <a:pt x="29" y="24"/>
                  <a:pt x="30" y="24"/>
                </a:cubicBezTo>
                <a:close/>
                <a:moveTo>
                  <a:pt x="12" y="38"/>
                </a:moveTo>
                <a:cubicBezTo>
                  <a:pt x="9" y="40"/>
                  <a:pt x="5" y="44"/>
                  <a:pt x="6" y="48"/>
                </a:cubicBezTo>
                <a:cubicBezTo>
                  <a:pt x="7" y="45"/>
                  <a:pt x="11" y="42"/>
                  <a:pt x="12" y="38"/>
                </a:cubicBezTo>
                <a:cubicBezTo>
                  <a:pt x="14" y="37"/>
                  <a:pt x="14" y="35"/>
                  <a:pt x="14" y="33"/>
                </a:cubicBezTo>
                <a:cubicBezTo>
                  <a:pt x="11" y="34"/>
                  <a:pt x="13" y="37"/>
                  <a:pt x="12" y="38"/>
                </a:cubicBezTo>
                <a:close/>
                <a:moveTo>
                  <a:pt x="60" y="48"/>
                </a:moveTo>
                <a:cubicBezTo>
                  <a:pt x="61" y="45"/>
                  <a:pt x="64" y="43"/>
                  <a:pt x="65" y="40"/>
                </a:cubicBezTo>
                <a:cubicBezTo>
                  <a:pt x="61" y="40"/>
                  <a:pt x="58" y="45"/>
                  <a:pt x="60" y="48"/>
                </a:cubicBezTo>
                <a:close/>
                <a:moveTo>
                  <a:pt x="63" y="53"/>
                </a:moveTo>
                <a:cubicBezTo>
                  <a:pt x="66" y="52"/>
                  <a:pt x="67" y="49"/>
                  <a:pt x="69" y="46"/>
                </a:cubicBezTo>
                <a:cubicBezTo>
                  <a:pt x="71" y="44"/>
                  <a:pt x="74" y="42"/>
                  <a:pt x="73" y="40"/>
                </a:cubicBezTo>
                <a:cubicBezTo>
                  <a:pt x="70" y="44"/>
                  <a:pt x="65" y="48"/>
                  <a:pt x="63" y="53"/>
                </a:cubicBezTo>
                <a:close/>
                <a:moveTo>
                  <a:pt x="7" y="52"/>
                </a:moveTo>
                <a:cubicBezTo>
                  <a:pt x="11" y="50"/>
                  <a:pt x="13" y="44"/>
                  <a:pt x="15" y="41"/>
                </a:cubicBezTo>
                <a:cubicBezTo>
                  <a:pt x="15" y="40"/>
                  <a:pt x="15" y="40"/>
                  <a:pt x="14" y="40"/>
                </a:cubicBezTo>
                <a:cubicBezTo>
                  <a:pt x="12" y="45"/>
                  <a:pt x="8" y="47"/>
                  <a:pt x="7" y="52"/>
                </a:cubicBezTo>
                <a:close/>
                <a:moveTo>
                  <a:pt x="19" y="55"/>
                </a:moveTo>
                <a:cubicBezTo>
                  <a:pt x="23" y="54"/>
                  <a:pt x="27" y="45"/>
                  <a:pt x="28" y="41"/>
                </a:cubicBezTo>
                <a:cubicBezTo>
                  <a:pt x="25" y="46"/>
                  <a:pt x="21" y="50"/>
                  <a:pt x="19" y="55"/>
                </a:cubicBezTo>
                <a:close/>
                <a:moveTo>
                  <a:pt x="12" y="55"/>
                </a:moveTo>
                <a:cubicBezTo>
                  <a:pt x="14" y="51"/>
                  <a:pt x="20" y="45"/>
                  <a:pt x="20" y="42"/>
                </a:cubicBezTo>
                <a:cubicBezTo>
                  <a:pt x="17" y="46"/>
                  <a:pt x="11" y="50"/>
                  <a:pt x="12" y="55"/>
                </a:cubicBezTo>
                <a:close/>
                <a:moveTo>
                  <a:pt x="28" y="55"/>
                </a:moveTo>
                <a:cubicBezTo>
                  <a:pt x="32" y="51"/>
                  <a:pt x="35" y="47"/>
                  <a:pt x="38" y="42"/>
                </a:cubicBezTo>
                <a:cubicBezTo>
                  <a:pt x="32" y="44"/>
                  <a:pt x="30" y="49"/>
                  <a:pt x="28" y="55"/>
                </a:cubicBezTo>
                <a:close/>
                <a:moveTo>
                  <a:pt x="67" y="42"/>
                </a:moveTo>
                <a:cubicBezTo>
                  <a:pt x="67" y="42"/>
                  <a:pt x="67" y="42"/>
                  <a:pt x="66" y="42"/>
                </a:cubicBezTo>
                <a:cubicBezTo>
                  <a:pt x="65" y="45"/>
                  <a:pt x="62" y="47"/>
                  <a:pt x="61" y="50"/>
                </a:cubicBezTo>
                <a:cubicBezTo>
                  <a:pt x="61" y="50"/>
                  <a:pt x="61" y="50"/>
                  <a:pt x="61" y="50"/>
                </a:cubicBezTo>
                <a:cubicBezTo>
                  <a:pt x="61" y="51"/>
                  <a:pt x="59" y="52"/>
                  <a:pt x="60" y="53"/>
                </a:cubicBezTo>
                <a:cubicBezTo>
                  <a:pt x="60" y="52"/>
                  <a:pt x="61" y="52"/>
                  <a:pt x="61" y="50"/>
                </a:cubicBezTo>
                <a:cubicBezTo>
                  <a:pt x="64" y="48"/>
                  <a:pt x="65" y="45"/>
                  <a:pt x="67" y="42"/>
                </a:cubicBezTo>
                <a:cubicBezTo>
                  <a:pt x="68" y="42"/>
                  <a:pt x="67" y="42"/>
                  <a:pt x="67" y="42"/>
                </a:cubicBezTo>
                <a:close/>
                <a:moveTo>
                  <a:pt x="31" y="44"/>
                </a:moveTo>
                <a:cubicBezTo>
                  <a:pt x="32" y="46"/>
                  <a:pt x="32" y="41"/>
                  <a:pt x="31" y="44"/>
                </a:cubicBezTo>
                <a:close/>
                <a:moveTo>
                  <a:pt x="37" y="51"/>
                </a:moveTo>
                <a:cubicBezTo>
                  <a:pt x="37" y="50"/>
                  <a:pt x="38" y="49"/>
                  <a:pt x="38" y="48"/>
                </a:cubicBezTo>
                <a:cubicBezTo>
                  <a:pt x="37" y="48"/>
                  <a:pt x="36" y="51"/>
                  <a:pt x="37" y="51"/>
                </a:cubicBezTo>
                <a:close/>
                <a:moveTo>
                  <a:pt x="18" y="51"/>
                </a:moveTo>
                <a:cubicBezTo>
                  <a:pt x="18" y="51"/>
                  <a:pt x="18" y="50"/>
                  <a:pt x="18" y="51"/>
                </a:cubicBezTo>
                <a:close/>
                <a:moveTo>
                  <a:pt x="27" y="51"/>
                </a:moveTo>
                <a:cubicBezTo>
                  <a:pt x="26" y="51"/>
                  <a:pt x="26" y="51"/>
                  <a:pt x="26" y="51"/>
                </a:cubicBezTo>
                <a:cubicBezTo>
                  <a:pt x="25" y="51"/>
                  <a:pt x="23" y="53"/>
                  <a:pt x="25" y="54"/>
                </a:cubicBezTo>
                <a:cubicBezTo>
                  <a:pt x="25" y="53"/>
                  <a:pt x="26" y="53"/>
                  <a:pt x="26" y="51"/>
                </a:cubicBezTo>
                <a:cubicBezTo>
                  <a:pt x="27" y="51"/>
                  <a:pt x="27" y="51"/>
                  <a:pt x="27" y="51"/>
                </a:cubicBezTo>
                <a:cubicBezTo>
                  <a:pt x="28" y="50"/>
                  <a:pt x="27" y="50"/>
                  <a:pt x="27" y="51"/>
                </a:cubicBezTo>
                <a:close/>
                <a:moveTo>
                  <a:pt x="16" y="55"/>
                </a:moveTo>
                <a:cubicBezTo>
                  <a:pt x="16" y="54"/>
                  <a:pt x="20" y="52"/>
                  <a:pt x="17" y="51"/>
                </a:cubicBezTo>
                <a:cubicBezTo>
                  <a:pt x="17" y="53"/>
                  <a:pt x="14" y="54"/>
                  <a:pt x="16" y="55"/>
                </a:cubicBezTo>
                <a:close/>
                <a:moveTo>
                  <a:pt x="35" y="59"/>
                </a:moveTo>
                <a:cubicBezTo>
                  <a:pt x="35" y="57"/>
                  <a:pt x="40" y="54"/>
                  <a:pt x="38" y="52"/>
                </a:cubicBezTo>
                <a:cubicBezTo>
                  <a:pt x="38" y="55"/>
                  <a:pt x="33" y="57"/>
                  <a:pt x="35" y="59"/>
                </a:cubicBezTo>
                <a:close/>
                <a:moveTo>
                  <a:pt x="33" y="57"/>
                </a:moveTo>
                <a:cubicBezTo>
                  <a:pt x="34" y="56"/>
                  <a:pt x="34" y="55"/>
                  <a:pt x="35" y="53"/>
                </a:cubicBezTo>
                <a:cubicBezTo>
                  <a:pt x="33" y="53"/>
                  <a:pt x="32" y="56"/>
                  <a:pt x="33" y="57"/>
                </a:cubicBezTo>
                <a:close/>
                <a:moveTo>
                  <a:pt x="35" y="64"/>
                </a:moveTo>
                <a:cubicBezTo>
                  <a:pt x="37" y="63"/>
                  <a:pt x="40" y="60"/>
                  <a:pt x="39" y="58"/>
                </a:cubicBezTo>
                <a:cubicBezTo>
                  <a:pt x="38" y="60"/>
                  <a:pt x="36" y="61"/>
                  <a:pt x="35" y="64"/>
                </a:cubicBezTo>
                <a:close/>
                <a:moveTo>
                  <a:pt x="44" y="67"/>
                </a:moveTo>
                <a:cubicBezTo>
                  <a:pt x="44" y="66"/>
                  <a:pt x="48" y="63"/>
                  <a:pt x="45" y="63"/>
                </a:cubicBezTo>
                <a:cubicBezTo>
                  <a:pt x="46" y="65"/>
                  <a:pt x="42" y="66"/>
                  <a:pt x="44" y="67"/>
                </a:cubicBezTo>
                <a:close/>
                <a:moveTo>
                  <a:pt x="46" y="68"/>
                </a:moveTo>
                <a:cubicBezTo>
                  <a:pt x="45" y="69"/>
                  <a:pt x="43" y="72"/>
                  <a:pt x="44" y="73"/>
                </a:cubicBezTo>
                <a:cubicBezTo>
                  <a:pt x="45" y="72"/>
                  <a:pt x="46" y="71"/>
                  <a:pt x="46" y="68"/>
                </a:cubicBezTo>
                <a:cubicBezTo>
                  <a:pt x="48" y="69"/>
                  <a:pt x="49" y="66"/>
                  <a:pt x="47" y="66"/>
                </a:cubicBezTo>
                <a:cubicBezTo>
                  <a:pt x="47" y="67"/>
                  <a:pt x="47" y="67"/>
                  <a:pt x="46" y="68"/>
                </a:cubicBezTo>
                <a:close/>
                <a:moveTo>
                  <a:pt x="51" y="68"/>
                </a:moveTo>
                <a:cubicBezTo>
                  <a:pt x="51" y="68"/>
                  <a:pt x="51" y="68"/>
                  <a:pt x="50" y="68"/>
                </a:cubicBezTo>
                <a:cubicBezTo>
                  <a:pt x="50" y="69"/>
                  <a:pt x="48" y="69"/>
                  <a:pt x="49" y="72"/>
                </a:cubicBezTo>
                <a:cubicBezTo>
                  <a:pt x="48" y="72"/>
                  <a:pt x="45" y="74"/>
                  <a:pt x="47" y="75"/>
                </a:cubicBezTo>
                <a:cubicBezTo>
                  <a:pt x="47" y="73"/>
                  <a:pt x="49" y="73"/>
                  <a:pt x="49" y="72"/>
                </a:cubicBezTo>
                <a:cubicBezTo>
                  <a:pt x="50" y="71"/>
                  <a:pt x="50" y="69"/>
                  <a:pt x="51" y="68"/>
                </a:cubicBezTo>
                <a:cubicBezTo>
                  <a:pt x="52" y="67"/>
                  <a:pt x="51" y="67"/>
                  <a:pt x="51" y="68"/>
                </a:cubicBezTo>
                <a:close/>
              </a:path>
            </a:pathLst>
          </a:custGeom>
          <a:solidFill>
            <a:srgbClr val="FA461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Table 20">
            <a:extLst>
              <a:ext uri="{FF2B5EF4-FFF2-40B4-BE49-F238E27FC236}">
                <a16:creationId xmlns:a16="http://schemas.microsoft.com/office/drawing/2014/main" id="{B08C4BA5-5F1C-8AD1-FFD8-BAF1B9CBD111}"/>
              </a:ext>
            </a:extLst>
          </p:cNvPr>
          <p:cNvGraphicFramePr>
            <a:graphicFrameLocks noGrp="1"/>
          </p:cNvGraphicFramePr>
          <p:nvPr>
            <p:extLst>
              <p:ext uri="{D42A27DB-BD31-4B8C-83A1-F6EECF244321}">
                <p14:modId xmlns:p14="http://schemas.microsoft.com/office/powerpoint/2010/main" val="791309388"/>
              </p:ext>
            </p:extLst>
          </p:nvPr>
        </p:nvGraphicFramePr>
        <p:xfrm>
          <a:off x="9411841" y="1760376"/>
          <a:ext cx="2468880" cy="1856740"/>
        </p:xfrm>
        <a:graphic>
          <a:graphicData uri="http://schemas.openxmlformats.org/drawingml/2006/table">
            <a:tbl>
              <a:tblPr firstRow="1" firstCol="1" bandRow="1">
                <a:tableStyleId>{C083E6E3-FA7D-4D7B-A595-EF9225AFEA82}</a:tableStyleId>
              </a:tblPr>
              <a:tblGrid>
                <a:gridCol w="2468880">
                  <a:extLst>
                    <a:ext uri="{9D8B030D-6E8A-4147-A177-3AD203B41FA5}">
                      <a16:colId xmlns:a16="http://schemas.microsoft.com/office/drawing/2014/main" val="1959274136"/>
                    </a:ext>
                  </a:extLst>
                </a:gridCol>
              </a:tblGrid>
              <a:tr h="548640">
                <a:tc>
                  <a:txBody>
                    <a:bodyPr/>
                    <a:lstStyle/>
                    <a:p>
                      <a:pPr marL="0" marR="0" algn="ctr">
                        <a:lnSpc>
                          <a:spcPct val="107000"/>
                        </a:lnSpc>
                        <a:spcBef>
                          <a:spcPts val="0"/>
                        </a:spcBef>
                        <a:spcAft>
                          <a:spcPts val="0"/>
                        </a:spcAft>
                      </a:pPr>
                      <a:r>
                        <a:rPr lang="en-US" sz="1200">
                          <a:solidFill>
                            <a:srgbClr val="0021A5"/>
                          </a:solidFill>
                          <a:effectLst/>
                          <a:latin typeface="Open Sans" panose="020B0606030504020204" pitchFamily="34" charset="0"/>
                          <a:ea typeface="Open Sans" panose="020B0606030504020204" pitchFamily="34" charset="0"/>
                          <a:cs typeface="Open Sans" panose="020B0606030504020204" pitchFamily="34" charset="0"/>
                        </a:rPr>
                        <a:t>Affiliated Organizations Using Shands ERP for FIN</a:t>
                      </a:r>
                    </a:p>
                  </a:txBody>
                  <a:tcPr marT="0" marB="0" anchor="ctr">
                    <a:lnL w="19050" cap="flat" cmpd="sng" algn="ctr">
                      <a:solidFill>
                        <a:srgbClr val="0021A5"/>
                      </a:solidFill>
                      <a:prstDash val="solid"/>
                      <a:round/>
                      <a:headEnd type="none" w="med" len="med"/>
                      <a:tailEnd type="none" w="med" len="med"/>
                    </a:lnL>
                    <a:lnR w="19050" cap="flat" cmpd="sng" algn="ctr">
                      <a:solidFill>
                        <a:srgbClr val="0021A5"/>
                      </a:solidFill>
                      <a:prstDash val="solid"/>
                      <a:round/>
                      <a:headEnd type="none" w="med" len="med"/>
                      <a:tailEnd type="none" w="med" len="med"/>
                    </a:lnR>
                    <a:lnT w="19050" cap="flat" cmpd="sng" algn="ctr">
                      <a:solidFill>
                        <a:srgbClr val="0021A5"/>
                      </a:solidFill>
                      <a:prstDash val="solid"/>
                      <a:round/>
                      <a:headEnd type="none" w="med" len="med"/>
                      <a:tailEnd type="none" w="med" len="med"/>
                    </a:lnT>
                  </a:tcPr>
                </a:tc>
                <a:extLst>
                  <a:ext uri="{0D108BD9-81ED-4DB2-BD59-A6C34878D82A}">
                    <a16:rowId xmlns:a16="http://schemas.microsoft.com/office/drawing/2014/main" val="2357128994"/>
                  </a:ext>
                </a:extLst>
              </a:tr>
              <a:tr h="274320">
                <a:tc>
                  <a:txBody>
                    <a:bodyPr/>
                    <a:lstStyle/>
                    <a:p>
                      <a:pPr marL="0" marR="0">
                        <a:lnSpc>
                          <a:spcPct val="107000"/>
                        </a:lnSpc>
                        <a:spcBef>
                          <a:spcPts val="0"/>
                        </a:spcBef>
                        <a:spcAft>
                          <a:spcPts val="0"/>
                        </a:spcAft>
                      </a:pPr>
                      <a:r>
                        <a:rPr lang="en-US" sz="1050" b="0" dirty="0" err="1">
                          <a:effectLst/>
                          <a:latin typeface="Open Sans" panose="020B0606030504020204" pitchFamily="34" charset="0"/>
                          <a:ea typeface="Open Sans" panose="020B0606030504020204" pitchFamily="34" charset="0"/>
                          <a:cs typeface="Open Sans" panose="020B0606030504020204" pitchFamily="34" charset="0"/>
                        </a:rPr>
                        <a:t>GatorCare</a:t>
                      </a:r>
                      <a:r>
                        <a:rPr lang="en-US" sz="1050" b="0" dirty="0">
                          <a:effectLst/>
                          <a:latin typeface="Open Sans" panose="020B0606030504020204" pitchFamily="34" charset="0"/>
                          <a:ea typeface="Open Sans" panose="020B0606030504020204" pitchFamily="34" charset="0"/>
                          <a:cs typeface="Open Sans" panose="020B0606030504020204" pitchFamily="34" charset="0"/>
                        </a:rPr>
                        <a:t> Health Management Corporation</a:t>
                      </a:r>
                    </a:p>
                  </a:txBody>
                  <a:tcPr marL="45720" marR="45720" anchor="ctr">
                    <a:lnL w="19050" cap="flat" cmpd="sng" algn="ctr">
                      <a:solidFill>
                        <a:srgbClr val="0021A5"/>
                      </a:solidFill>
                      <a:prstDash val="solid"/>
                      <a:round/>
                      <a:headEnd type="none" w="med" len="med"/>
                      <a:tailEnd type="none" w="med" len="med"/>
                    </a:lnL>
                    <a:lnR w="19050" cap="flat" cmpd="sng" algn="ctr">
                      <a:solidFill>
                        <a:srgbClr val="0021A5"/>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826281912"/>
                  </a:ext>
                </a:extLst>
              </a:tr>
              <a:tr h="274320">
                <a:tc>
                  <a:txBody>
                    <a:bodyPr/>
                    <a:lstStyle/>
                    <a:p>
                      <a:pPr marL="0" marR="0">
                        <a:lnSpc>
                          <a:spcPct val="107000"/>
                        </a:lnSpc>
                        <a:spcBef>
                          <a:spcPts val="0"/>
                        </a:spcBef>
                        <a:spcAft>
                          <a:spcPts val="0"/>
                        </a:spcAft>
                      </a:pPr>
                      <a:r>
                        <a:rPr lang="en-US" sz="1050" b="0" dirty="0">
                          <a:effectLst/>
                          <a:latin typeface="Open Sans" panose="020B0606030504020204" pitchFamily="34" charset="0"/>
                          <a:ea typeface="Open Sans" panose="020B0606030504020204" pitchFamily="34" charset="0"/>
                          <a:cs typeface="Open Sans" panose="020B0606030504020204" pitchFamily="34" charset="0"/>
                        </a:rPr>
                        <a:t>UF Jacksonville Physicians, Inc.</a:t>
                      </a:r>
                    </a:p>
                  </a:txBody>
                  <a:tcPr marL="45720" marR="45720" anchor="ctr">
                    <a:lnL w="19050" cap="flat" cmpd="sng" algn="ctr">
                      <a:solidFill>
                        <a:srgbClr val="0021A5"/>
                      </a:solidFill>
                      <a:prstDash val="solid"/>
                      <a:round/>
                      <a:headEnd type="none" w="med" len="med"/>
                      <a:tailEnd type="none" w="med" len="med"/>
                    </a:lnL>
                    <a:lnR w="19050" cap="flat" cmpd="sng" algn="ctr">
                      <a:solidFill>
                        <a:srgbClr val="0021A5"/>
                      </a:solidFill>
                      <a:prstDash val="solid"/>
                      <a:round/>
                      <a:headEnd type="none" w="med" len="med"/>
                      <a:tailEnd type="none" w="med" len="med"/>
                    </a:lnR>
                    <a:solidFill>
                      <a:schemeClr val="bg1"/>
                    </a:solidFill>
                  </a:tcPr>
                </a:tc>
                <a:extLst>
                  <a:ext uri="{0D108BD9-81ED-4DB2-BD59-A6C34878D82A}">
                    <a16:rowId xmlns:a16="http://schemas.microsoft.com/office/drawing/2014/main" val="2723373095"/>
                  </a:ext>
                </a:extLst>
              </a:tr>
              <a:tr h="27432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Shands Jacksonville HealthCare, Inc.</a:t>
                      </a:r>
                    </a:p>
                  </a:txBody>
                  <a:tcPr marL="45720" marR="45720" marT="0" marB="0" anchor="ctr">
                    <a:lnL w="19050" cap="flat" cmpd="sng" algn="ctr">
                      <a:solidFill>
                        <a:srgbClr val="0021A5"/>
                      </a:solidFill>
                      <a:prstDash val="solid"/>
                      <a:round/>
                      <a:headEnd type="none" w="med" len="med"/>
                      <a:tailEnd type="none" w="med" len="med"/>
                    </a:lnL>
                    <a:lnR w="19050" cap="flat" cmpd="sng" algn="ctr">
                      <a:solidFill>
                        <a:srgbClr val="0021A5"/>
                      </a:solidFill>
                      <a:prstDash val="solid"/>
                      <a:round/>
                      <a:headEnd type="none" w="med" len="med"/>
                      <a:tailEnd type="none" w="med" len="med"/>
                    </a:lnR>
                  </a:tcPr>
                </a:tc>
                <a:extLst>
                  <a:ext uri="{0D108BD9-81ED-4DB2-BD59-A6C34878D82A}">
                    <a16:rowId xmlns:a16="http://schemas.microsoft.com/office/drawing/2014/main" val="2362140698"/>
                  </a:ext>
                </a:extLst>
              </a:tr>
              <a:tr h="274320">
                <a:tc>
                  <a:txBody>
                    <a:bodyPr/>
                    <a:lstStyle/>
                    <a:p>
                      <a:pPr marL="0" marR="0">
                        <a:lnSpc>
                          <a:spcPct val="107000"/>
                        </a:lnSpc>
                        <a:spcBef>
                          <a:spcPts val="0"/>
                        </a:spcBef>
                        <a:spcAft>
                          <a:spcPts val="0"/>
                        </a:spcAft>
                      </a:pPr>
                      <a:r>
                        <a:rPr lang="en-US" sz="1050" b="0" dirty="0">
                          <a:effectLst/>
                          <a:latin typeface="Open Sans" panose="020B0606030504020204" pitchFamily="34" charset="0"/>
                          <a:ea typeface="Open Sans" panose="020B0606030504020204" pitchFamily="34" charset="0"/>
                          <a:cs typeface="Open Sans" panose="020B0606030504020204" pitchFamily="34" charset="0"/>
                        </a:rPr>
                        <a:t>Shands Teaching Hospital and Clinics, Inc.</a:t>
                      </a:r>
                    </a:p>
                  </a:txBody>
                  <a:tcPr marL="45720" marR="45720" marT="0" marB="0" anchor="ctr">
                    <a:lnL w="19050" cap="flat" cmpd="sng" algn="ctr">
                      <a:solidFill>
                        <a:srgbClr val="0021A5"/>
                      </a:solidFill>
                      <a:prstDash val="solid"/>
                      <a:round/>
                      <a:headEnd type="none" w="med" len="med"/>
                      <a:tailEnd type="none" w="med" len="med"/>
                    </a:lnL>
                    <a:lnR w="19050" cap="flat" cmpd="sng" algn="ctr">
                      <a:solidFill>
                        <a:srgbClr val="0021A5"/>
                      </a:solidFill>
                      <a:prstDash val="solid"/>
                      <a:round/>
                      <a:headEnd type="none" w="med" len="med"/>
                      <a:tailEnd type="none" w="med" len="med"/>
                    </a:lnR>
                    <a:lnB w="19050" cap="flat" cmpd="sng" algn="ctr">
                      <a:solidFill>
                        <a:srgbClr val="0021A5"/>
                      </a:solidFill>
                      <a:prstDash val="solid"/>
                      <a:round/>
                      <a:headEnd type="none" w="med" len="med"/>
                      <a:tailEnd type="none" w="med" len="med"/>
                    </a:lnB>
                  </a:tcPr>
                </a:tc>
                <a:extLst>
                  <a:ext uri="{0D108BD9-81ED-4DB2-BD59-A6C34878D82A}">
                    <a16:rowId xmlns:a16="http://schemas.microsoft.com/office/drawing/2014/main" val="565112946"/>
                  </a:ext>
                </a:extLst>
              </a:tr>
            </a:tbl>
          </a:graphicData>
        </a:graphic>
      </p:graphicFrame>
      <p:sp>
        <p:nvSpPr>
          <p:cNvPr id="22" name="Arrow: Chevron 21">
            <a:extLst>
              <a:ext uri="{FF2B5EF4-FFF2-40B4-BE49-F238E27FC236}">
                <a16:creationId xmlns:a16="http://schemas.microsoft.com/office/drawing/2014/main" id="{77B11E70-6D03-0B1E-947C-F84BAFAB012D}"/>
              </a:ext>
            </a:extLst>
          </p:cNvPr>
          <p:cNvSpPr/>
          <p:nvPr/>
        </p:nvSpPr>
        <p:spPr>
          <a:xfrm>
            <a:off x="299067" y="1285984"/>
            <a:ext cx="9057919" cy="369588"/>
          </a:xfrm>
          <a:prstGeom prst="chevron">
            <a:avLst/>
          </a:prstGeom>
          <a:solidFill>
            <a:srgbClr val="FA461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Phase 1: FIN + Post-Award Grants &amp; HCM + Payroll Implementation</a:t>
            </a:r>
          </a:p>
        </p:txBody>
      </p:sp>
      <p:sp>
        <p:nvSpPr>
          <p:cNvPr id="23" name="Arrow: Chevron 22">
            <a:extLst>
              <a:ext uri="{FF2B5EF4-FFF2-40B4-BE49-F238E27FC236}">
                <a16:creationId xmlns:a16="http://schemas.microsoft.com/office/drawing/2014/main" id="{39A3ED16-BA57-A2A9-924B-E234E9B74212}"/>
              </a:ext>
            </a:extLst>
          </p:cNvPr>
          <p:cNvSpPr/>
          <p:nvPr/>
        </p:nvSpPr>
        <p:spPr>
          <a:xfrm>
            <a:off x="9415987" y="1285984"/>
            <a:ext cx="2464734" cy="369588"/>
          </a:xfrm>
          <a:prstGeom prst="chevron">
            <a:avLst/>
          </a:prstGeom>
          <a:solidFill>
            <a:srgbClr val="0021A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Phase 2</a:t>
            </a:r>
          </a:p>
        </p:txBody>
      </p:sp>
      <p:graphicFrame>
        <p:nvGraphicFramePr>
          <p:cNvPr id="25" name="Table 24">
            <a:extLst>
              <a:ext uri="{FF2B5EF4-FFF2-40B4-BE49-F238E27FC236}">
                <a16:creationId xmlns:a16="http://schemas.microsoft.com/office/drawing/2014/main" id="{B62DB24D-67EE-2A1B-5E55-3A92A622864B}"/>
              </a:ext>
            </a:extLst>
          </p:cNvPr>
          <p:cNvGraphicFramePr>
            <a:graphicFrameLocks noGrp="1"/>
          </p:cNvGraphicFramePr>
          <p:nvPr>
            <p:extLst>
              <p:ext uri="{D42A27DB-BD31-4B8C-83A1-F6EECF244321}">
                <p14:modId xmlns:p14="http://schemas.microsoft.com/office/powerpoint/2010/main" val="3611108334"/>
              </p:ext>
            </p:extLst>
          </p:nvPr>
        </p:nvGraphicFramePr>
        <p:xfrm>
          <a:off x="325194" y="1760376"/>
          <a:ext cx="2560320" cy="2226424"/>
        </p:xfrm>
        <a:graphic>
          <a:graphicData uri="http://schemas.openxmlformats.org/drawingml/2006/table">
            <a:tbl>
              <a:tblPr firstRow="1" firstCol="1" bandRow="1">
                <a:tableStyleId>{C083E6E3-FA7D-4D7B-A595-EF9225AFEA82}</a:tableStyleId>
              </a:tblPr>
              <a:tblGrid>
                <a:gridCol w="2560320">
                  <a:extLst>
                    <a:ext uri="{9D8B030D-6E8A-4147-A177-3AD203B41FA5}">
                      <a16:colId xmlns:a16="http://schemas.microsoft.com/office/drawing/2014/main" val="1959274136"/>
                    </a:ext>
                  </a:extLst>
                </a:gridCol>
              </a:tblGrid>
              <a:tr h="548640">
                <a:tc>
                  <a:txBody>
                    <a:bodyPr/>
                    <a:lstStyle/>
                    <a:p>
                      <a:pPr marL="457200" marR="0" lvl="1" algn="l">
                        <a:lnSpc>
                          <a:spcPct val="107000"/>
                        </a:lnSpc>
                        <a:spcBef>
                          <a:spcPts val="0"/>
                        </a:spcBef>
                        <a:spcAft>
                          <a:spcPts val="0"/>
                        </a:spcAft>
                      </a:pPr>
                      <a:r>
                        <a:rPr lang="en-US" sz="1200" dirty="0">
                          <a:solidFill>
                            <a:srgbClr val="FA4616"/>
                          </a:solidFill>
                          <a:effectLst/>
                          <a:latin typeface="Open Sans" panose="020B0606030504020204" pitchFamily="34" charset="0"/>
                          <a:ea typeface="Open Sans" panose="020B0606030504020204" pitchFamily="34" charset="0"/>
                          <a:cs typeface="Open Sans" panose="020B0606030504020204" pitchFamily="34" charset="0"/>
                        </a:rPr>
                        <a:t>Campus Proper</a:t>
                      </a:r>
                    </a:p>
                  </a:txBody>
                  <a:tcPr marL="92334" marR="92334" marT="0" marB="0"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lnT w="19050" cap="flat" cmpd="sng" algn="ctr">
                      <a:solidFill>
                        <a:srgbClr val="FA4616"/>
                      </a:solidFill>
                      <a:prstDash val="solid"/>
                      <a:round/>
                      <a:headEnd type="none" w="med" len="med"/>
                      <a:tailEnd type="none" w="med" len="med"/>
                    </a:lnT>
                  </a:tcPr>
                </a:tc>
                <a:extLst>
                  <a:ext uri="{0D108BD9-81ED-4DB2-BD59-A6C34878D82A}">
                    <a16:rowId xmlns:a16="http://schemas.microsoft.com/office/drawing/2014/main" val="2357128994"/>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0">
                          <a:effectLst/>
                          <a:latin typeface="Open Sans" panose="020B0606030504020204" pitchFamily="34" charset="0"/>
                          <a:ea typeface="Open Sans" panose="020B0606030504020204" pitchFamily="34" charset="0"/>
                          <a:cs typeface="Open Sans" panose="020B0606030504020204" pitchFamily="34" charset="0"/>
                        </a:rPr>
                        <a:t>16 Colleges</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4155869110"/>
                  </a:ext>
                </a:extLst>
              </a:tr>
              <a:tr h="27432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150+ Centers</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108562533"/>
                  </a:ext>
                </a:extLst>
              </a:tr>
              <a:tr h="274320">
                <a:tc>
                  <a:txBody>
                    <a:bodyPr/>
                    <a:lstStyle/>
                    <a:p>
                      <a:pPr marL="0" marR="0">
                        <a:lnSpc>
                          <a:spcPct val="107000"/>
                        </a:lnSpc>
                        <a:spcBef>
                          <a:spcPts val="0"/>
                        </a:spcBef>
                        <a:spcAft>
                          <a:spcPts val="0"/>
                        </a:spcAft>
                      </a:pPr>
                      <a:r>
                        <a:rPr lang="en-US" sz="1050" b="0">
                          <a:effectLst/>
                          <a:latin typeface="Open Sans" panose="020B0606030504020204" pitchFamily="34" charset="0"/>
                          <a:ea typeface="Open Sans" panose="020B0606030504020204" pitchFamily="34" charset="0"/>
                          <a:cs typeface="Open Sans" panose="020B0606030504020204" pitchFamily="34" charset="0"/>
                        </a:rPr>
                        <a:t>40+ Institutes</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197736714"/>
                  </a:ext>
                </a:extLst>
              </a:tr>
              <a:tr h="27432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050" b="0">
                          <a:effectLst/>
                          <a:latin typeface="Open Sans" panose="020B0606030504020204" pitchFamily="34" charset="0"/>
                          <a:ea typeface="Open Sans" panose="020B0606030504020204" pitchFamily="34" charset="0"/>
                          <a:cs typeface="Open Sans" panose="020B0606030504020204" pitchFamily="34" charset="0"/>
                        </a:rPr>
                        <a:t>40+ Administrative and Academic Support Units</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tcPr>
                </a:tc>
                <a:extLst>
                  <a:ext uri="{0D108BD9-81ED-4DB2-BD59-A6C34878D82A}">
                    <a16:rowId xmlns:a16="http://schemas.microsoft.com/office/drawing/2014/main" val="1888895409"/>
                  </a:ext>
                </a:extLst>
              </a:tr>
              <a:tr h="274320">
                <a:tc>
                  <a:txBody>
                    <a:bodyPr/>
                    <a:lstStyle/>
                    <a:p>
                      <a:pPr marL="0" marR="0">
                        <a:lnSpc>
                          <a:spcPct val="107000"/>
                        </a:lnSpc>
                        <a:spcBef>
                          <a:spcPts val="0"/>
                        </a:spcBef>
                        <a:spcAft>
                          <a:spcPts val="0"/>
                        </a:spcAft>
                      </a:pPr>
                      <a:r>
                        <a:rPr lang="en-US" sz="1050" b="0" dirty="0">
                          <a:effectLst/>
                          <a:latin typeface="Open Sans" panose="020B0606030504020204" pitchFamily="34" charset="0"/>
                          <a:ea typeface="Open Sans" panose="020B0606030504020204" pitchFamily="34" charset="0"/>
                          <a:cs typeface="Open Sans" panose="020B0606030504020204" pitchFamily="34" charset="0"/>
                        </a:rPr>
                        <a:t>Institute of Food and Agricultural Sciences (IFAS)</a:t>
                      </a:r>
                    </a:p>
                  </a:txBody>
                  <a:tcPr marL="46701" marR="46701" marT="46701" marB="46701" anchor="ctr">
                    <a:lnL w="19050" cap="flat" cmpd="sng" algn="ctr">
                      <a:solidFill>
                        <a:srgbClr val="FA4616"/>
                      </a:solidFill>
                      <a:prstDash val="solid"/>
                      <a:round/>
                      <a:headEnd type="none" w="med" len="med"/>
                      <a:tailEnd type="none" w="med" len="med"/>
                    </a:lnL>
                    <a:lnR w="19050" cap="flat" cmpd="sng" algn="ctr">
                      <a:solidFill>
                        <a:srgbClr val="FA4616"/>
                      </a:solidFill>
                      <a:prstDash val="solid"/>
                      <a:round/>
                      <a:headEnd type="none" w="med" len="med"/>
                      <a:tailEnd type="none" w="med" len="med"/>
                    </a:lnR>
                    <a:lnB w="19050" cap="flat" cmpd="sng" algn="ctr">
                      <a:solidFill>
                        <a:srgbClr val="FA4616"/>
                      </a:solidFill>
                      <a:prstDash val="solid"/>
                      <a:round/>
                      <a:headEnd type="none" w="med" len="med"/>
                      <a:tailEnd type="none" w="med" len="med"/>
                    </a:lnB>
                  </a:tcPr>
                </a:tc>
                <a:extLst>
                  <a:ext uri="{0D108BD9-81ED-4DB2-BD59-A6C34878D82A}">
                    <a16:rowId xmlns:a16="http://schemas.microsoft.com/office/drawing/2014/main" val="737651131"/>
                  </a:ext>
                </a:extLst>
              </a:tr>
            </a:tbl>
          </a:graphicData>
        </a:graphic>
      </p:graphicFrame>
      <p:pic>
        <p:nvPicPr>
          <p:cNvPr id="26" name="Picture 25" descr="Text&#10;&#10;Description automatically generated with medium confidence">
            <a:extLst>
              <a:ext uri="{FF2B5EF4-FFF2-40B4-BE49-F238E27FC236}">
                <a16:creationId xmlns:a16="http://schemas.microsoft.com/office/drawing/2014/main" id="{24DBFF78-4DDC-CA54-92D1-48DF004DC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0622" y="6122165"/>
            <a:ext cx="1684027" cy="640463"/>
          </a:xfrm>
          <a:prstGeom prst="rect">
            <a:avLst/>
          </a:prstGeom>
        </p:spPr>
      </p:pic>
      <p:sp>
        <p:nvSpPr>
          <p:cNvPr id="24" name="Rectangle 23">
            <a:extLst>
              <a:ext uri="{FF2B5EF4-FFF2-40B4-BE49-F238E27FC236}">
                <a16:creationId xmlns:a16="http://schemas.microsoft.com/office/drawing/2014/main" id="{B6E88368-FB30-385B-7229-CE0EA31A8892}"/>
              </a:ext>
            </a:extLst>
          </p:cNvPr>
          <p:cNvSpPr/>
          <p:nvPr/>
        </p:nvSpPr>
        <p:spPr>
          <a:xfrm>
            <a:off x="0" y="5832232"/>
            <a:ext cx="12192000" cy="930396"/>
          </a:xfrm>
          <a:prstGeom prst="rect">
            <a:avLst/>
          </a:prstGeom>
          <a:solidFill>
            <a:schemeClr val="accent2"/>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bg1"/>
                </a:solidFill>
              </a:rPr>
              <a:t>The </a:t>
            </a:r>
            <a:r>
              <a:rPr lang="en-US" sz="2000" i="1" u="sng" dirty="0">
                <a:solidFill>
                  <a:schemeClr val="bg1"/>
                </a:solidFill>
              </a:rPr>
              <a:t>Student Information System (SIS)</a:t>
            </a:r>
            <a:r>
              <a:rPr lang="en-US" sz="2000" dirty="0">
                <a:solidFill>
                  <a:schemeClr val="bg1"/>
                </a:solidFill>
              </a:rPr>
              <a:t> is not in scope for the Phase 1 or Phase 2 implementation. </a:t>
            </a:r>
          </a:p>
          <a:p>
            <a:pPr algn="ctr"/>
            <a:r>
              <a:rPr lang="en-US" sz="2000" dirty="0">
                <a:solidFill>
                  <a:schemeClr val="bg1"/>
                </a:solidFill>
              </a:rPr>
              <a:t>Modernization to SIS will eventually be required. </a:t>
            </a:r>
          </a:p>
          <a:p>
            <a:pPr algn="ctr"/>
            <a:r>
              <a:rPr lang="en-US" sz="2000" dirty="0">
                <a:solidFill>
                  <a:schemeClr val="bg1"/>
                </a:solidFill>
              </a:rPr>
              <a:t>Additional improvements to the IT Landscape will continue to be explored throughout this effort. </a:t>
            </a:r>
          </a:p>
        </p:txBody>
      </p:sp>
      <p:cxnSp>
        <p:nvCxnSpPr>
          <p:cNvPr id="4" name="Straight Connector 3">
            <a:extLst>
              <a:ext uri="{FF2B5EF4-FFF2-40B4-BE49-F238E27FC236}">
                <a16:creationId xmlns:a16="http://schemas.microsoft.com/office/drawing/2014/main" id="{F0C47AB4-5355-4945-BB5C-5BA33BD87DCF}"/>
              </a:ext>
            </a:extLst>
          </p:cNvPr>
          <p:cNvCxnSpPr>
            <a:cxnSpLocks/>
          </p:cNvCxnSpPr>
          <p:nvPr/>
        </p:nvCxnSpPr>
        <p:spPr>
          <a:xfrm flipV="1">
            <a:off x="1550505" y="6122165"/>
            <a:ext cx="3432313"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44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9FE720F9-D12E-0C09-9C69-0C4B1BA334DD}"/>
              </a:ext>
            </a:extLst>
          </p:cNvPr>
          <p:cNvPicPr>
            <a:picLocks noChangeAspect="1"/>
          </p:cNvPicPr>
          <p:nvPr/>
        </p:nvPicPr>
        <p:blipFill rotWithShape="1">
          <a:blip r:embed="rId2">
            <a:extLst>
              <a:ext uri="{28A0092B-C50C-407E-A947-70E740481C1C}">
                <a14:useLocalDpi xmlns:a14="http://schemas.microsoft.com/office/drawing/2010/main" val="0"/>
              </a:ext>
            </a:extLst>
          </a:blip>
          <a:srcRect l="8102" t="-3025" r="-8102" b="27587"/>
          <a:stretch/>
        </p:blipFill>
        <p:spPr>
          <a:xfrm>
            <a:off x="0" y="618130"/>
            <a:ext cx="6864350" cy="5173563"/>
          </a:xfrm>
          <a:prstGeom prst="rect">
            <a:avLst/>
          </a:prstGeom>
        </p:spPr>
      </p:pic>
      <p:sp>
        <p:nvSpPr>
          <p:cNvPr id="6" name="Text Placeholder 1">
            <a:extLst>
              <a:ext uri="{FF2B5EF4-FFF2-40B4-BE49-F238E27FC236}">
                <a16:creationId xmlns:a16="http://schemas.microsoft.com/office/drawing/2014/main" id="{C7B49480-6FC0-E5D8-2215-B511CB8A237F}"/>
              </a:ext>
            </a:extLst>
          </p:cNvPr>
          <p:cNvSpPr txBox="1">
            <a:spLocks/>
          </p:cNvSpPr>
          <p:nvPr/>
        </p:nvSpPr>
        <p:spPr>
          <a:xfrm>
            <a:off x="5359454" y="1754328"/>
            <a:ext cx="2651760" cy="1280160"/>
          </a:xfrm>
          <a:prstGeom prst="rect">
            <a:avLst/>
          </a:prstGeom>
        </p:spPr>
        <p:txBody>
          <a:bodyPr lIns="0" tIns="0" rIns="0" bIns="0"/>
          <a:lst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4000" b="1" i="0" u="none" strike="noStrike" kern="1200" cap="none" spc="0" normalizeH="0" baseline="0" noProof="0" dirty="0">
                <a:ln>
                  <a:noFill/>
                </a:ln>
                <a:solidFill>
                  <a:srgbClr val="0021A5"/>
                </a:solidFill>
                <a:effectLst/>
                <a:uLnTx/>
                <a:uFillTx/>
                <a:latin typeface="Calibri Light" panose="020F0302020204030204"/>
                <a:ea typeface="+mn-ea"/>
                <a:cs typeface="+mn-cs"/>
              </a:rPr>
              <a:t>300+ </a:t>
            </a:r>
            <a:r>
              <a:rPr kumimoji="0" lang="en-US" sz="1800" b="1" i="0" u="none" strike="noStrike" kern="1200" cap="none" spc="0" normalizeH="0" baseline="0" noProof="0" dirty="0">
                <a:ln>
                  <a:noFill/>
                </a:ln>
                <a:solidFill>
                  <a:srgbClr val="0021A5"/>
                </a:solidFill>
                <a:effectLst/>
                <a:uLnTx/>
                <a:uFillTx/>
                <a:latin typeface="Calibri Light" panose="020F0302020204030204"/>
                <a:ea typeface="+mn-ea"/>
                <a:cs typeface="+mn-cs"/>
              </a:rPr>
              <a:t>Participants</a:t>
            </a:r>
          </a:p>
          <a:p>
            <a:pPr marL="0" marR="0" lvl="0" indent="0" algn="l" defTabSz="914400" rtl="0" eaLnBrk="1" fontAlgn="auto" latinLnBrk="0" hangingPunct="1">
              <a:lnSpc>
                <a:spcPct val="100000"/>
              </a:lnSpc>
              <a:spcBef>
                <a:spcPts val="200"/>
              </a:spcBef>
              <a:spcAft>
                <a:spcPts val="0"/>
              </a:spcAft>
              <a:buClrTx/>
              <a:buSzPct val="100000"/>
              <a:buFontTx/>
              <a:buNone/>
              <a:tabLst/>
              <a:defRPr/>
            </a:pPr>
            <a:endParaRPr kumimoji="0" lang="en-US" sz="1600" b="1" i="0" u="none" strike="noStrike" kern="1200" cap="none" spc="0" normalizeH="0" baseline="0" noProof="0" dirty="0">
              <a:ln>
                <a:noFill/>
              </a:ln>
              <a:solidFill>
                <a:srgbClr val="0021A5"/>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600" b="1" i="0" u="none" strike="noStrike" kern="1200" cap="none" spc="0" normalizeH="0" baseline="0" noProof="0" dirty="0">
                <a:ln>
                  <a:noFill/>
                </a:ln>
                <a:solidFill>
                  <a:srgbClr val="0021A5"/>
                </a:solidFill>
                <a:effectLst/>
                <a:uLnTx/>
                <a:uFillTx/>
                <a:latin typeface="Calibri Light" panose="020F0302020204030204"/>
                <a:ea typeface="+mn-ea"/>
                <a:cs typeface="+mn-cs"/>
              </a:rPr>
              <a:t>Core Offices</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600" b="1" i="0" u="none" strike="noStrike" kern="1200" cap="none" spc="0" normalizeH="0" baseline="0" noProof="0" dirty="0">
                <a:ln>
                  <a:noFill/>
                </a:ln>
                <a:solidFill>
                  <a:srgbClr val="0021A5"/>
                </a:solidFill>
                <a:effectLst/>
                <a:uLnTx/>
                <a:uFillTx/>
                <a:latin typeface="Calibri Light" panose="020F0302020204030204"/>
                <a:ea typeface="+mn-ea"/>
                <a:cs typeface="+mn-cs"/>
              </a:rPr>
              <a:t>DSOs</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600" b="1" i="0" u="none" strike="noStrike" kern="1200" cap="none" spc="0" normalizeH="0" baseline="0" noProof="0" dirty="0">
                <a:ln>
                  <a:noFill/>
                </a:ln>
                <a:solidFill>
                  <a:srgbClr val="0021A5"/>
                </a:solidFill>
                <a:effectLst/>
                <a:uLnTx/>
                <a:uFillTx/>
                <a:latin typeface="Calibri Light" panose="020F0302020204030204"/>
                <a:ea typeface="+mn-ea"/>
                <a:cs typeface="+mn-cs"/>
              </a:rPr>
              <a:t>Campus</a:t>
            </a:r>
          </a:p>
        </p:txBody>
      </p:sp>
      <p:sp>
        <p:nvSpPr>
          <p:cNvPr id="7" name="Text Placeholder 1">
            <a:extLst>
              <a:ext uri="{FF2B5EF4-FFF2-40B4-BE49-F238E27FC236}">
                <a16:creationId xmlns:a16="http://schemas.microsoft.com/office/drawing/2014/main" id="{841110E2-BDFC-84FA-6C12-891A8FBCD9FE}"/>
              </a:ext>
            </a:extLst>
          </p:cNvPr>
          <p:cNvSpPr txBox="1">
            <a:spLocks/>
          </p:cNvSpPr>
          <p:nvPr/>
        </p:nvSpPr>
        <p:spPr>
          <a:xfrm>
            <a:off x="5412067" y="3927049"/>
            <a:ext cx="2651760" cy="1280160"/>
          </a:xfrm>
          <a:prstGeom prst="rect">
            <a:avLst/>
          </a:prstGeom>
        </p:spPr>
        <p:txBody>
          <a:bodyPr lIns="0" tIns="0" rIns="0" bIns="0"/>
          <a:lst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3600" b="1" i="0" u="none" strike="noStrike" kern="1200" cap="none" spc="0" normalizeH="0" baseline="0" noProof="0" dirty="0">
                <a:ln>
                  <a:noFill/>
                </a:ln>
                <a:solidFill>
                  <a:srgbClr val="000000"/>
                </a:solidFill>
                <a:effectLst/>
                <a:uLnTx/>
                <a:uFillTx/>
                <a:latin typeface="Calibri Light" panose="020F0302020204030204"/>
                <a:ea typeface="+mn-ea"/>
                <a:cs typeface="+mn-cs"/>
              </a:rPr>
              <a:t>70+ </a:t>
            </a:r>
            <a:r>
              <a:rPr kumimoji="0" lang="en-US" sz="1800" b="1" i="0" u="none" strike="noStrike" kern="1200" cap="none" spc="0" normalizeH="0" baseline="0" noProof="0" dirty="0">
                <a:ln>
                  <a:noFill/>
                </a:ln>
                <a:solidFill>
                  <a:srgbClr val="000000"/>
                </a:solidFill>
                <a:effectLst/>
                <a:uLnTx/>
                <a:uFillTx/>
                <a:latin typeface="Calibri Light" panose="020F0302020204030204"/>
                <a:ea typeface="+mn-ea"/>
                <a:cs typeface="+mn-cs"/>
              </a:rPr>
              <a:t>Campus Units</a:t>
            </a:r>
          </a:p>
          <a:p>
            <a:pPr marL="0" marR="0" lvl="0" indent="0" algn="l" defTabSz="914400" rtl="0" eaLnBrk="1" fontAlgn="auto" latinLnBrk="0" hangingPunct="1">
              <a:lnSpc>
                <a:spcPct val="100000"/>
              </a:lnSpc>
              <a:spcBef>
                <a:spcPts val="200"/>
              </a:spcBef>
              <a:spcAft>
                <a:spcPts val="0"/>
              </a:spcAft>
              <a:buClrTx/>
              <a:buSzPct val="100000"/>
              <a:buFontTx/>
              <a:buNone/>
              <a:tabLst/>
              <a:defRPr/>
            </a:pPr>
            <a:endParaRPr kumimoji="0" lang="en-US" sz="1600" b="1"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600" b="1" i="0" u="none" strike="noStrike" kern="1200" cap="none" spc="0" normalizeH="0" baseline="0" noProof="0" dirty="0">
                <a:ln>
                  <a:noFill/>
                </a:ln>
                <a:solidFill>
                  <a:srgbClr val="000000"/>
                </a:solidFill>
                <a:effectLst/>
                <a:uLnTx/>
                <a:uFillTx/>
                <a:latin typeface="Calibri Light" panose="020F0302020204030204"/>
                <a:ea typeface="+mn-ea"/>
                <a:cs typeface="+mn-cs"/>
              </a:rPr>
              <a:t>Colleges, DSOs, and Affiliated Organizations</a:t>
            </a:r>
          </a:p>
        </p:txBody>
      </p:sp>
      <p:sp>
        <p:nvSpPr>
          <p:cNvPr id="8" name="TextBox 7">
            <a:extLst>
              <a:ext uri="{FF2B5EF4-FFF2-40B4-BE49-F238E27FC236}">
                <a16:creationId xmlns:a16="http://schemas.microsoft.com/office/drawing/2014/main" id="{97903CC5-318A-A7C0-C9F2-826FF23DA077}"/>
              </a:ext>
            </a:extLst>
          </p:cNvPr>
          <p:cNvSpPr txBox="1"/>
          <p:nvPr/>
        </p:nvSpPr>
        <p:spPr>
          <a:xfrm>
            <a:off x="8264434" y="2623863"/>
            <a:ext cx="3239589" cy="134395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3600" b="1" i="0" u="none" strike="noStrike" kern="1200" cap="none" spc="0" normalizeH="0" baseline="0" noProof="0" dirty="0">
                <a:ln>
                  <a:noFill/>
                </a:ln>
                <a:solidFill>
                  <a:srgbClr val="FA4616"/>
                </a:solidFill>
                <a:effectLst/>
                <a:uLnTx/>
                <a:uFillTx/>
                <a:latin typeface="Calibri Light" panose="020F0302020204030204"/>
                <a:ea typeface="+mn-ea"/>
                <a:cs typeface="+mn-cs"/>
              </a:rPr>
              <a:t>39 </a:t>
            </a:r>
            <a:r>
              <a:rPr kumimoji="0" lang="en-US" sz="1800" b="1" i="0" u="none" strike="noStrike" kern="1200" cap="none" spc="0" normalizeH="0" baseline="0" noProof="0" dirty="0">
                <a:ln>
                  <a:noFill/>
                </a:ln>
                <a:solidFill>
                  <a:srgbClr val="FA4616"/>
                </a:solidFill>
                <a:effectLst/>
                <a:uLnTx/>
                <a:uFillTx/>
                <a:latin typeface="Calibri Light" panose="020F0302020204030204"/>
                <a:ea typeface="+mn-ea"/>
                <a:cs typeface="+mn-cs"/>
              </a:rPr>
              <a:t>Workshops and Interviews</a:t>
            </a:r>
          </a:p>
          <a:p>
            <a:pPr marL="0" marR="0" lvl="0" indent="0" algn="l" defTabSz="914400" rtl="0" eaLnBrk="1" fontAlgn="auto" latinLnBrk="0" hangingPunct="1">
              <a:lnSpc>
                <a:spcPct val="100000"/>
              </a:lnSpc>
              <a:spcBef>
                <a:spcPts val="200"/>
              </a:spcBef>
              <a:spcAft>
                <a:spcPts val="0"/>
              </a:spcAft>
              <a:buClrTx/>
              <a:buSzPct val="100000"/>
              <a:buFontTx/>
              <a:buNone/>
              <a:tabLst/>
              <a:defRPr/>
            </a:pPr>
            <a:endParaRPr kumimoji="0" lang="en-US" sz="1600" b="1" i="0" u="none" strike="noStrike" kern="1200" cap="none" spc="0" normalizeH="0" baseline="0" noProof="0" dirty="0">
              <a:ln>
                <a:noFill/>
              </a:ln>
              <a:solidFill>
                <a:srgbClr val="FA4616"/>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600" b="1" i="0" u="none" strike="noStrike" kern="1200" cap="none" spc="0" normalizeH="0" baseline="0" noProof="0" dirty="0">
                <a:ln>
                  <a:noFill/>
                </a:ln>
                <a:solidFill>
                  <a:srgbClr val="FA4616"/>
                </a:solidFill>
                <a:effectLst/>
                <a:uLnTx/>
                <a:uFillTx/>
                <a:latin typeface="Calibri Light" panose="020F0302020204030204"/>
                <a:ea typeface="+mn-ea"/>
                <a:cs typeface="+mn-cs"/>
              </a:rPr>
              <a:t>Including Business Process Maturity, Chart of Accounts, and Data &amp; Reporting</a:t>
            </a:r>
          </a:p>
        </p:txBody>
      </p:sp>
      <p:sp>
        <p:nvSpPr>
          <p:cNvPr id="9" name="Title 1">
            <a:extLst>
              <a:ext uri="{FF2B5EF4-FFF2-40B4-BE49-F238E27FC236}">
                <a16:creationId xmlns:a16="http://schemas.microsoft.com/office/drawing/2014/main" id="{76ABE7E1-C273-3242-15F3-61EF1CD2BEB1}"/>
              </a:ext>
            </a:extLst>
          </p:cNvPr>
          <p:cNvSpPr txBox="1">
            <a:spLocks/>
          </p:cNvSpPr>
          <p:nvPr/>
        </p:nvSpPr>
        <p:spPr>
          <a:xfrm>
            <a:off x="1348242" y="526173"/>
            <a:ext cx="10502434" cy="70997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100" normalizeH="0" baseline="0" noProof="0" dirty="0">
                <a:ln>
                  <a:noFill/>
                </a:ln>
                <a:solidFill>
                  <a:srgbClr val="0020A5"/>
                </a:solidFill>
                <a:effectLst/>
                <a:uLnTx/>
                <a:uFillTx/>
                <a:latin typeface="Obviously Wide Lght" pitchFamily="82" charset="77"/>
                <a:ea typeface="+mj-ea"/>
                <a:cs typeface="+mj-cs"/>
              </a:rPr>
              <a:t>Readiness Assessment Engagement</a:t>
            </a:r>
          </a:p>
        </p:txBody>
      </p:sp>
      <p:sp>
        <p:nvSpPr>
          <p:cNvPr id="11" name="Rectangle 10">
            <a:extLst>
              <a:ext uri="{FF2B5EF4-FFF2-40B4-BE49-F238E27FC236}">
                <a16:creationId xmlns:a16="http://schemas.microsoft.com/office/drawing/2014/main" id="{4BFB9072-42CA-5C00-B19A-3E463463BA6E}"/>
              </a:ext>
            </a:extLst>
          </p:cNvPr>
          <p:cNvSpPr/>
          <p:nvPr/>
        </p:nvSpPr>
        <p:spPr>
          <a:xfrm>
            <a:off x="5284625" y="2436245"/>
            <a:ext cx="2629668" cy="45719"/>
          </a:xfrm>
          <a:prstGeom prst="rect">
            <a:avLst/>
          </a:prstGeom>
          <a:solidFill>
            <a:srgbClr val="0021A5"/>
          </a:solidFill>
          <a:ln>
            <a:solidFill>
              <a:srgbClr val="0021A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2" name="Rectangle 11">
            <a:extLst>
              <a:ext uri="{FF2B5EF4-FFF2-40B4-BE49-F238E27FC236}">
                <a16:creationId xmlns:a16="http://schemas.microsoft.com/office/drawing/2014/main" id="{7BFE69ED-1E0A-74FD-08E3-06AEBA1460AB}"/>
              </a:ext>
            </a:extLst>
          </p:cNvPr>
          <p:cNvSpPr/>
          <p:nvPr/>
        </p:nvSpPr>
        <p:spPr>
          <a:xfrm>
            <a:off x="5359454" y="4544269"/>
            <a:ext cx="262966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3" name="Rectangle 12">
            <a:extLst>
              <a:ext uri="{FF2B5EF4-FFF2-40B4-BE49-F238E27FC236}">
                <a16:creationId xmlns:a16="http://schemas.microsoft.com/office/drawing/2014/main" id="{3681B51E-CB99-3B9A-C266-296706FCE777}"/>
              </a:ext>
            </a:extLst>
          </p:cNvPr>
          <p:cNvSpPr/>
          <p:nvPr/>
        </p:nvSpPr>
        <p:spPr>
          <a:xfrm>
            <a:off x="8264434" y="3213822"/>
            <a:ext cx="2629668" cy="45719"/>
          </a:xfrm>
          <a:prstGeom prst="rect">
            <a:avLst/>
          </a:prstGeom>
          <a:solidFill>
            <a:srgbClr val="FA4616"/>
          </a:solidFill>
          <a:ln>
            <a:solidFill>
              <a:srgbClr val="FA461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C00000"/>
              </a:solidFill>
              <a:effectLst/>
              <a:uLnTx/>
              <a:uFillTx/>
              <a:latin typeface="Franklin Gothic Book" panose="020B0503020102020204" pitchFamily="34" charset="0"/>
              <a:ea typeface="+mn-ea"/>
              <a:cs typeface="+mn-cs"/>
            </a:endParaRPr>
          </a:p>
        </p:txBody>
      </p:sp>
      <p:pic>
        <p:nvPicPr>
          <p:cNvPr id="2" name="Picture 1" descr="Text&#10;&#10;Description automatically generated with medium confidence">
            <a:extLst>
              <a:ext uri="{FF2B5EF4-FFF2-40B4-BE49-F238E27FC236}">
                <a16:creationId xmlns:a16="http://schemas.microsoft.com/office/drawing/2014/main" id="{93AC68A3-26EA-2A7B-1C8B-6C5574412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22" y="6122165"/>
            <a:ext cx="1684027" cy="640463"/>
          </a:xfrm>
          <a:prstGeom prst="rect">
            <a:avLst/>
          </a:prstGeom>
        </p:spPr>
      </p:pic>
    </p:spTree>
    <p:extLst>
      <p:ext uri="{BB962C8B-B14F-4D97-AF65-F5344CB8AC3E}">
        <p14:creationId xmlns:p14="http://schemas.microsoft.com/office/powerpoint/2010/main" val="597404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6ABE7E1-C273-3242-15F3-61EF1CD2BEB1}"/>
              </a:ext>
            </a:extLst>
          </p:cNvPr>
          <p:cNvSpPr txBox="1">
            <a:spLocks/>
          </p:cNvSpPr>
          <p:nvPr/>
        </p:nvSpPr>
        <p:spPr>
          <a:xfrm>
            <a:off x="1348242" y="526173"/>
            <a:ext cx="10502434" cy="70997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100" normalizeH="0" baseline="0" noProof="0" dirty="0">
                <a:ln>
                  <a:noFill/>
                </a:ln>
                <a:solidFill>
                  <a:srgbClr val="0020A5"/>
                </a:solidFill>
                <a:effectLst/>
                <a:uLnTx/>
                <a:uFillTx/>
                <a:latin typeface="Obviously Wide Lght" pitchFamily="82" charset="77"/>
                <a:ea typeface="+mj-ea"/>
                <a:cs typeface="+mj-cs"/>
              </a:rPr>
              <a:t>Stakeholder Interview Emerging Themes</a:t>
            </a:r>
          </a:p>
        </p:txBody>
      </p:sp>
      <p:pic>
        <p:nvPicPr>
          <p:cNvPr id="14" name="Picture 13" descr="Text&#10;&#10;Description automatically generated with medium confidence">
            <a:extLst>
              <a:ext uri="{FF2B5EF4-FFF2-40B4-BE49-F238E27FC236}">
                <a16:creationId xmlns:a16="http://schemas.microsoft.com/office/drawing/2014/main" id="{4A2DEF78-3267-23CC-18A0-4BC2F0092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3139" y="6142261"/>
            <a:ext cx="1431838" cy="544551"/>
          </a:xfrm>
          <a:prstGeom prst="rect">
            <a:avLst/>
          </a:prstGeom>
        </p:spPr>
      </p:pic>
      <p:sp>
        <p:nvSpPr>
          <p:cNvPr id="2" name="Rectangle 7">
            <a:extLst>
              <a:ext uri="{FF2B5EF4-FFF2-40B4-BE49-F238E27FC236}">
                <a16:creationId xmlns:a16="http://schemas.microsoft.com/office/drawing/2014/main" id="{9A2932DE-A241-B6F3-D131-AAE24DB8903E}"/>
              </a:ext>
            </a:extLst>
          </p:cNvPr>
          <p:cNvSpPr/>
          <p:nvPr/>
        </p:nvSpPr>
        <p:spPr>
          <a:xfrm>
            <a:off x="524577" y="2721290"/>
            <a:ext cx="2898648" cy="3816431"/>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0021A5"/>
                </a:solidFill>
                <a:effectLst/>
                <a:uLnTx/>
                <a:uFillTx/>
                <a:latin typeface="Open Sans"/>
                <a:ea typeface="+mn-ea"/>
                <a:cs typeface="+mn-cs"/>
              </a:rPr>
              <a:t>Enthusiasm of Staff</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Staff welcome modernization, but need robust training and transparency</a:t>
            </a:r>
            <a:endParaRPr kumimoji="0" lang="en-US" sz="1200" b="1" i="0" u="none" strike="noStrike" kern="1200" cap="none" spc="0" normalizeH="0" baseline="0" noProof="0" dirty="0">
              <a:ln>
                <a:noFill/>
              </a:ln>
              <a:solidFill>
                <a:srgbClr val="0021A5"/>
              </a:solidFill>
              <a:effectLs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0021A5"/>
                </a:solidFill>
                <a:effectLst/>
                <a:uLnTx/>
                <a:uFillTx/>
                <a:latin typeface="Open Sans"/>
                <a:ea typeface="+mn-ea"/>
                <a:cs typeface="+mn-cs"/>
              </a:rPr>
              <a:t>Lacking Integration of Data</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HR and FIN systems are not well integrated, creating inefficiencies</a:t>
            </a:r>
            <a:endParaRPr kumimoji="0" lang="en-US" sz="1200" b="0" i="0" u="none" strike="noStrike" kern="1200" cap="none" spc="0" normalizeH="0" baseline="0" noProof="0" dirty="0">
              <a:ln>
                <a:noFill/>
              </a:ln>
              <a:solidFill>
                <a:srgbClr val="5C5C5C"/>
              </a:solidFill>
              <a:effectLst/>
              <a:highlight>
                <a:srgbClr val="FFFF00"/>
              </a:highligh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0021A5"/>
                </a:solidFill>
                <a:effectLst/>
                <a:uLnTx/>
                <a:uFillTx/>
                <a:latin typeface="Open Sans"/>
                <a:ea typeface="+mn-ea"/>
                <a:cs typeface="+mn-cs"/>
              </a:rPr>
              <a:t>Delayed Data Informed Decisions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Data extraction and analysis are not real-time which hampers decision making with less than accurate information</a:t>
            </a: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0021A5"/>
                </a:solidFill>
                <a:effectLst/>
                <a:uLnTx/>
                <a:uFillTx/>
                <a:latin typeface="Open Sans"/>
                <a:ea typeface="+mn-ea"/>
                <a:cs typeface="+mn-cs"/>
              </a:rPr>
              <a:t>Reliance on Shadow Systems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Information is tracked outside of the ERP, resulting in cumbersome reporting and multiple sources of truth</a:t>
            </a: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0021A5"/>
                </a:solidFill>
                <a:effectLst/>
                <a:uLnTx/>
                <a:uFillTx/>
                <a:latin typeface="Open Sans"/>
                <a:ea typeface="+mn-ea"/>
                <a:cs typeface="+mn-cs"/>
              </a:rPr>
              <a:t>Limited Staff Bandwidth</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Campus staff is overburdened with concerns around capacity to support the implementation</a:t>
            </a:r>
          </a:p>
        </p:txBody>
      </p:sp>
      <p:sp>
        <p:nvSpPr>
          <p:cNvPr id="3" name="Rectangle 8">
            <a:extLst>
              <a:ext uri="{FF2B5EF4-FFF2-40B4-BE49-F238E27FC236}">
                <a16:creationId xmlns:a16="http://schemas.microsoft.com/office/drawing/2014/main" id="{7C974ACF-3972-FB80-9735-FD0DD0344DDE}"/>
              </a:ext>
            </a:extLst>
          </p:cNvPr>
          <p:cNvSpPr/>
          <p:nvPr/>
        </p:nvSpPr>
        <p:spPr>
          <a:xfrm>
            <a:off x="4006926" y="2700067"/>
            <a:ext cx="2901418" cy="3816431"/>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FA4616"/>
                </a:solidFill>
                <a:effectLst/>
                <a:uLnTx/>
                <a:uFillTx/>
                <a:latin typeface="Open Sans"/>
                <a:ea typeface="+mn-ea"/>
                <a:cs typeface="+mn-cs"/>
              </a:rPr>
              <a:t>Insufficient Access to Information</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Data extraction requires manual queries and lacks user-friendly, self-service capabilities to access the data</a:t>
            </a: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FA4616"/>
                </a:solidFill>
                <a:effectLst/>
                <a:uLnTx/>
                <a:uFillTx/>
                <a:latin typeface="Open Sans"/>
                <a:ea typeface="+mn-ea"/>
                <a:cs typeface="+mn-cs"/>
              </a:rPr>
              <a:t>Lacking System Flexibility</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Current system is not flexible enough for DSOs to support their unique business needs, resulting in inefficiencies</a:t>
            </a: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FA4616"/>
                </a:solidFill>
                <a:effectLst/>
                <a:uLnTx/>
                <a:uFillTx/>
                <a:latin typeface="Open Sans"/>
                <a:ea typeface="+mn-ea"/>
                <a:cs typeface="+mn-cs"/>
              </a:rPr>
              <a:t>Desire for Involvement</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DSOs have specific business functions within the bounds of the new system which must be considered in the design</a:t>
            </a: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FA4616"/>
                </a:solidFill>
                <a:effectLst/>
                <a:uLnTx/>
                <a:uFillTx/>
                <a:latin typeface="Open Sans"/>
                <a:ea typeface="+mn-ea"/>
                <a:cs typeface="+mn-cs"/>
              </a:rPr>
              <a:t>Convoluted Data Retention</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Data is stored in various locations resulting in multiple sources of truth</a:t>
            </a: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FA4616"/>
                </a:solidFill>
                <a:effectLst/>
                <a:uLnTx/>
                <a:uFillTx/>
                <a:latin typeface="Open Sans"/>
                <a:ea typeface="+mn-ea"/>
                <a:cs typeface="+mn-cs"/>
              </a:rPr>
              <a:t>Poor Data Visualization</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Dashboarding capabilities are lacking and requires units to involve UFIT to interact with the system</a:t>
            </a:r>
          </a:p>
        </p:txBody>
      </p:sp>
      <p:sp>
        <p:nvSpPr>
          <p:cNvPr id="4" name="Rectangle 9">
            <a:extLst>
              <a:ext uri="{FF2B5EF4-FFF2-40B4-BE49-F238E27FC236}">
                <a16:creationId xmlns:a16="http://schemas.microsoft.com/office/drawing/2014/main" id="{1193C3BB-7CAA-EB07-B1A4-28F64FA734EE}"/>
              </a:ext>
            </a:extLst>
          </p:cNvPr>
          <p:cNvSpPr/>
          <p:nvPr/>
        </p:nvSpPr>
        <p:spPr>
          <a:xfrm>
            <a:off x="7702668" y="2700067"/>
            <a:ext cx="2898648" cy="3631759"/>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343741"/>
                </a:solidFill>
                <a:effectLst/>
                <a:uLnTx/>
                <a:uFillTx/>
                <a:latin typeface="Open Sans"/>
                <a:ea typeface="+mn-ea"/>
                <a:cs typeface="+mn-cs"/>
              </a:rPr>
              <a:t>Unique Industry Needs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There are nuances for UF Health that need to be included in the design with UF Health involved in the decisions</a:t>
            </a:r>
            <a:endParaRPr kumimoji="0" lang="en-US" sz="1200" b="1" i="0" u="none" strike="noStrike" kern="1200" cap="none" spc="0" normalizeH="0" baseline="0" noProof="0" dirty="0">
              <a:ln>
                <a:noFill/>
              </a:ln>
              <a:solidFill>
                <a:srgbClr val="343741"/>
              </a:solidFill>
              <a:effectLs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343741"/>
                </a:solidFill>
                <a:effectLst/>
                <a:uLnTx/>
                <a:uFillTx/>
                <a:latin typeface="Open Sans"/>
                <a:ea typeface="+mn-ea"/>
                <a:cs typeface="+mn-cs"/>
              </a:rPr>
              <a:t>Manual Consolidated Reporting</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Creating a consolidated view is cumbersome and requires UF Health to coordinate with central finance and HR</a:t>
            </a: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343741"/>
                </a:solidFill>
                <a:effectLst/>
                <a:uLnTx/>
                <a:uFillTx/>
                <a:latin typeface="Open Sans"/>
                <a:ea typeface="+mn-ea"/>
                <a:cs typeface="+mn-cs"/>
              </a:rPr>
              <a:t>Potential Initiative Fatigue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Health leaders are worried about staff fatigue as there are already many initiatives going on across UF Health</a:t>
            </a: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343741"/>
                </a:solidFill>
                <a:effectLst/>
                <a:uLnTx/>
                <a:uFillTx/>
                <a:latin typeface="Open Sans"/>
                <a:ea typeface="+mn-ea"/>
                <a:cs typeface="+mn-cs"/>
              </a:rPr>
              <a:t>Interest in COA Consolidation</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UF Health is not opposed to sharing a COA for improved system integration</a:t>
            </a:r>
          </a:p>
          <a:p>
            <a:pPr marL="0" marR="0" lvl="0" indent="0" algn="l" defTabSz="914400" rtl="0" eaLnBrk="1" fontAlgn="auto" latinLnBrk="0" hangingPunct="1">
              <a:lnSpc>
                <a:spcPct val="100000"/>
              </a:lnSpc>
              <a:spcBef>
                <a:spcPts val="60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dirty="0">
                <a:ln>
                  <a:noFill/>
                </a:ln>
                <a:solidFill>
                  <a:srgbClr val="343741"/>
                </a:solidFill>
                <a:effectLst/>
                <a:uLnTx/>
                <a:uFillTx/>
                <a:latin typeface="Open Sans"/>
                <a:ea typeface="+mn-ea"/>
                <a:cs typeface="+mn-cs"/>
              </a:rPr>
              <a:t>Complex IT Landscape</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0" i="0" u="none" strike="noStrike" kern="1200" cap="none" spc="0" normalizeH="0" baseline="0" noProof="0" dirty="0">
                <a:ln>
                  <a:noFill/>
                </a:ln>
                <a:solidFill>
                  <a:srgbClr val="5C5C5C"/>
                </a:solidFill>
                <a:effectLst/>
                <a:uLnTx/>
                <a:uFillTx/>
                <a:latin typeface="Open Sans"/>
                <a:ea typeface="+mn-ea"/>
                <a:cs typeface="+mn-cs"/>
              </a:rPr>
              <a:t>UF Health has a multitude of systems that require analysis and integration</a:t>
            </a:r>
          </a:p>
        </p:txBody>
      </p:sp>
      <p:sp>
        <p:nvSpPr>
          <p:cNvPr id="5" name="Rectangle 10">
            <a:extLst>
              <a:ext uri="{FF2B5EF4-FFF2-40B4-BE49-F238E27FC236}">
                <a16:creationId xmlns:a16="http://schemas.microsoft.com/office/drawing/2014/main" id="{33CAFD8C-2623-FC70-2CF8-2EBD51357946}"/>
              </a:ext>
            </a:extLst>
          </p:cNvPr>
          <p:cNvSpPr/>
          <p:nvPr/>
        </p:nvSpPr>
        <p:spPr>
          <a:xfrm>
            <a:off x="524578" y="1592491"/>
            <a:ext cx="2817449" cy="864336"/>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0021A5"/>
                </a:solidFill>
                <a:effectLst/>
                <a:uLnTx/>
                <a:uFillTx/>
                <a:latin typeface="Open Sans"/>
                <a:ea typeface="+mn-ea"/>
                <a:cs typeface="+mn-cs"/>
              </a:rPr>
              <a:t>Campus</a:t>
            </a:r>
          </a:p>
          <a:p>
            <a:pPr marL="0" marR="0" lvl="0" indent="0" algn="l" defTabSz="914400" rtl="0" eaLnBrk="1" fontAlgn="auto" latinLnBrk="0" hangingPunct="1">
              <a:lnSpc>
                <a:spcPct val="100000"/>
              </a:lnSpc>
              <a:spcBef>
                <a:spcPts val="800"/>
              </a:spcBef>
              <a:spcAft>
                <a:spcPts val="0"/>
              </a:spcAft>
              <a:buClrTx/>
              <a:buSzTx/>
              <a:buFontTx/>
              <a:buNone/>
              <a:tabLst/>
              <a:defRPr sz="1800" b="0" i="0" u="none" strike="noStrike" kern="0" cap="none" spc="0" baseline="0">
                <a:solidFill>
                  <a:srgbClr val="000000"/>
                </a:solidFill>
                <a:uFillTx/>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Campus Units; Student Administration/ Student Success; Deans of large, small, and professional colleges</a:t>
            </a:r>
          </a:p>
        </p:txBody>
      </p:sp>
      <p:sp>
        <p:nvSpPr>
          <p:cNvPr id="6" name="Rectangle 12">
            <a:extLst>
              <a:ext uri="{FF2B5EF4-FFF2-40B4-BE49-F238E27FC236}">
                <a16:creationId xmlns:a16="http://schemas.microsoft.com/office/drawing/2014/main" id="{8EC3E7DB-91E1-D247-8D3D-31B02E488F29}"/>
              </a:ext>
            </a:extLst>
          </p:cNvPr>
          <p:cNvSpPr/>
          <p:nvPr/>
        </p:nvSpPr>
        <p:spPr>
          <a:xfrm>
            <a:off x="4091992" y="1623188"/>
            <a:ext cx="2816352" cy="702752"/>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FA4616"/>
                </a:solidFill>
                <a:effectLst/>
                <a:uLnTx/>
                <a:uFillTx/>
                <a:latin typeface="Open Sans"/>
                <a:ea typeface="+mn-ea"/>
                <a:cs typeface="+mn-cs"/>
              </a:rPr>
              <a:t>DSOs</a:t>
            </a:r>
          </a:p>
          <a:p>
            <a:pPr marL="0" marR="0" lvl="0" indent="0" algn="l" defTabSz="914400" rtl="0" eaLnBrk="1" fontAlgn="auto" latinLnBrk="0" hangingPunct="1">
              <a:lnSpc>
                <a:spcPct val="100000"/>
              </a:lnSpc>
              <a:spcBef>
                <a:spcPts val="800"/>
              </a:spcBef>
              <a:spcAft>
                <a:spcPts val="0"/>
              </a:spcAft>
              <a:buClrTx/>
              <a:buSzTx/>
              <a:buFontTx/>
              <a:buNone/>
              <a:tabLst/>
              <a:defRPr sz="1800" b="0" i="0" u="none" strike="noStrike" kern="0" cap="none" spc="0" baseline="0">
                <a:solidFill>
                  <a:srgbClr val="000000"/>
                </a:solidFill>
                <a:uFillTx/>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Athletic Association, UF Investment Corporation; UF Foundation (Advancement)</a:t>
            </a:r>
          </a:p>
        </p:txBody>
      </p:sp>
      <p:sp>
        <p:nvSpPr>
          <p:cNvPr id="7" name="Rectangle 13">
            <a:extLst>
              <a:ext uri="{FF2B5EF4-FFF2-40B4-BE49-F238E27FC236}">
                <a16:creationId xmlns:a16="http://schemas.microsoft.com/office/drawing/2014/main" id="{34086B0B-75E5-BB78-7CFE-42BC3B7EF1F2}"/>
              </a:ext>
            </a:extLst>
          </p:cNvPr>
          <p:cNvSpPr/>
          <p:nvPr/>
        </p:nvSpPr>
        <p:spPr>
          <a:xfrm>
            <a:off x="7702668" y="1592491"/>
            <a:ext cx="2816352" cy="864336"/>
          </a:xfrm>
          <a:prstGeom prst="rect">
            <a:avLst/>
          </a:prstGeom>
          <a:noFill/>
          <a:ln cap="flat">
            <a:noFill/>
            <a:prstDash val="solid"/>
          </a:ln>
        </p:spPr>
        <p:txBody>
          <a:bodyPr vert="horz" wrap="square" lIns="0" tIns="0" rIns="0" bIns="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343741"/>
                </a:solidFill>
                <a:effectLst/>
                <a:uLnTx/>
                <a:uFillTx/>
                <a:latin typeface="Open Sans"/>
                <a:ea typeface="+mn-ea"/>
                <a:cs typeface="+mn-cs"/>
              </a:rPr>
              <a:t>Health</a:t>
            </a:r>
          </a:p>
          <a:p>
            <a:pPr marL="0" marR="0" lvl="0" indent="0" algn="l" defTabSz="914400" rtl="0" eaLnBrk="1" fontAlgn="auto" latinLnBrk="0" hangingPunct="1">
              <a:lnSpc>
                <a:spcPct val="100000"/>
              </a:lnSpc>
              <a:spcBef>
                <a:spcPts val="800"/>
              </a:spcBef>
              <a:spcAft>
                <a:spcPts val="0"/>
              </a:spcAft>
              <a:buClrTx/>
              <a:buSzTx/>
              <a:buFontTx/>
              <a:buNone/>
              <a:tabLst/>
              <a:defRPr sz="1800" b="0" i="0" u="none" strike="noStrike" kern="0" cap="none" spc="0" baseline="0">
                <a:solidFill>
                  <a:srgbClr val="000000"/>
                </a:solidFill>
                <a:uFillTx/>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Shands Teaching Hospital; Shands Jax Healthcare; UF Jax Physicians; Florida Clinical Practice Association</a:t>
            </a:r>
          </a:p>
        </p:txBody>
      </p:sp>
      <p:cxnSp>
        <p:nvCxnSpPr>
          <p:cNvPr id="10" name="Straight Connector 4">
            <a:extLst>
              <a:ext uri="{FF2B5EF4-FFF2-40B4-BE49-F238E27FC236}">
                <a16:creationId xmlns:a16="http://schemas.microsoft.com/office/drawing/2014/main" id="{EE6C5248-B820-8A38-31B3-9A52882CAD4F}"/>
              </a:ext>
            </a:extLst>
          </p:cNvPr>
          <p:cNvCxnSpPr/>
          <p:nvPr/>
        </p:nvCxnSpPr>
        <p:spPr>
          <a:xfrm>
            <a:off x="524577" y="1943867"/>
            <a:ext cx="2817449" cy="0"/>
          </a:xfrm>
          <a:prstGeom prst="straightConnector1">
            <a:avLst/>
          </a:prstGeom>
          <a:noFill/>
          <a:ln w="28575" cap="flat">
            <a:solidFill>
              <a:srgbClr val="0021A5"/>
            </a:solidFill>
            <a:prstDash val="solid"/>
            <a:miter/>
          </a:ln>
        </p:spPr>
      </p:cxnSp>
      <p:cxnSp>
        <p:nvCxnSpPr>
          <p:cNvPr id="11" name="Straight Connector 22">
            <a:extLst>
              <a:ext uri="{FF2B5EF4-FFF2-40B4-BE49-F238E27FC236}">
                <a16:creationId xmlns:a16="http://schemas.microsoft.com/office/drawing/2014/main" id="{7037C5FB-3F16-F319-8727-731909199440}"/>
              </a:ext>
            </a:extLst>
          </p:cNvPr>
          <p:cNvCxnSpPr/>
          <p:nvPr/>
        </p:nvCxnSpPr>
        <p:spPr>
          <a:xfrm>
            <a:off x="7701571" y="1930589"/>
            <a:ext cx="2817449" cy="0"/>
          </a:xfrm>
          <a:prstGeom prst="straightConnector1">
            <a:avLst/>
          </a:prstGeom>
          <a:noFill/>
          <a:ln w="28575" cap="flat">
            <a:solidFill>
              <a:srgbClr val="343741"/>
            </a:solidFill>
            <a:prstDash val="solid"/>
            <a:miter/>
          </a:ln>
        </p:spPr>
      </p:cxnSp>
      <p:cxnSp>
        <p:nvCxnSpPr>
          <p:cNvPr id="12" name="Straight Connector 23">
            <a:extLst>
              <a:ext uri="{FF2B5EF4-FFF2-40B4-BE49-F238E27FC236}">
                <a16:creationId xmlns:a16="http://schemas.microsoft.com/office/drawing/2014/main" id="{6D226E88-5BDD-C7C0-6B85-342F5EDE8D12}"/>
              </a:ext>
            </a:extLst>
          </p:cNvPr>
          <p:cNvCxnSpPr/>
          <p:nvPr/>
        </p:nvCxnSpPr>
        <p:spPr>
          <a:xfrm>
            <a:off x="4090895" y="1930589"/>
            <a:ext cx="2817449" cy="0"/>
          </a:xfrm>
          <a:prstGeom prst="straightConnector1">
            <a:avLst/>
          </a:prstGeom>
          <a:noFill/>
          <a:ln w="28575" cap="flat">
            <a:solidFill>
              <a:srgbClr val="FA4616"/>
            </a:solidFill>
            <a:prstDash val="solid"/>
            <a:miter/>
          </a:ln>
        </p:spPr>
      </p:cxnSp>
    </p:spTree>
    <p:extLst>
      <p:ext uri="{BB962C8B-B14F-4D97-AF65-F5344CB8AC3E}">
        <p14:creationId xmlns:p14="http://schemas.microsoft.com/office/powerpoint/2010/main" val="103151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20589FE0-B86F-667F-9535-4322AD76E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22" y="6122165"/>
            <a:ext cx="1684027" cy="640463"/>
          </a:xfrm>
          <a:prstGeom prst="rect">
            <a:avLst/>
          </a:prstGeom>
        </p:spPr>
      </p:pic>
      <p:sp>
        <p:nvSpPr>
          <p:cNvPr id="5" name="Title 4">
            <a:extLst>
              <a:ext uri="{FF2B5EF4-FFF2-40B4-BE49-F238E27FC236}">
                <a16:creationId xmlns:a16="http://schemas.microsoft.com/office/drawing/2014/main" id="{7C71C1AF-62F0-4A6E-A6A5-D3D57ECA9071}"/>
              </a:ext>
            </a:extLst>
          </p:cNvPr>
          <p:cNvSpPr>
            <a:spLocks noGrp="1"/>
          </p:cNvSpPr>
          <p:nvPr>
            <p:ph type="title"/>
          </p:nvPr>
        </p:nvSpPr>
        <p:spPr>
          <a:xfrm>
            <a:off x="1143428" y="476173"/>
            <a:ext cx="10845164" cy="724469"/>
          </a:xfrm>
        </p:spPr>
        <p:txBody>
          <a:bodyPr/>
          <a:lstStyle/>
          <a:p>
            <a:r>
              <a:rPr lang="en-US" sz="3200" dirty="0"/>
              <a:t>Peer Institutions Modernizing to Cloud-Based Platforms</a:t>
            </a:r>
          </a:p>
        </p:txBody>
      </p:sp>
      <p:pic>
        <p:nvPicPr>
          <p:cNvPr id="8" name="Picture 7">
            <a:extLst>
              <a:ext uri="{FF2B5EF4-FFF2-40B4-BE49-F238E27FC236}">
                <a16:creationId xmlns:a16="http://schemas.microsoft.com/office/drawing/2014/main" id="{EE492C73-786E-4211-9519-23839CEBC8D5}"/>
              </a:ext>
            </a:extLst>
          </p:cNvPr>
          <p:cNvPicPr>
            <a:picLocks noChangeAspect="1"/>
          </p:cNvPicPr>
          <p:nvPr/>
        </p:nvPicPr>
        <p:blipFill>
          <a:blip r:embed="rId4"/>
          <a:stretch>
            <a:fillRect/>
          </a:stretch>
        </p:blipFill>
        <p:spPr>
          <a:xfrm>
            <a:off x="0" y="1245542"/>
            <a:ext cx="12192000" cy="5586120"/>
          </a:xfrm>
          <a:prstGeom prst="rect">
            <a:avLst/>
          </a:prstGeom>
        </p:spPr>
      </p:pic>
      <p:sp>
        <p:nvSpPr>
          <p:cNvPr id="2" name="TextBox 1">
            <a:extLst>
              <a:ext uri="{FF2B5EF4-FFF2-40B4-BE49-F238E27FC236}">
                <a16:creationId xmlns:a16="http://schemas.microsoft.com/office/drawing/2014/main" id="{DF3E4385-286D-4F5E-97CE-EF52BF795C43}"/>
              </a:ext>
            </a:extLst>
          </p:cNvPr>
          <p:cNvSpPr txBox="1"/>
          <p:nvPr/>
        </p:nvSpPr>
        <p:spPr>
          <a:xfrm>
            <a:off x="2977378" y="6467709"/>
            <a:ext cx="8809458" cy="369332"/>
          </a:xfrm>
          <a:prstGeom prst="rect">
            <a:avLst/>
          </a:prstGeom>
          <a:solidFill>
            <a:schemeClr val="bg1"/>
          </a:solidFill>
        </p:spPr>
        <p:txBody>
          <a:bodyPr wrap="square" rtlCol="0">
            <a:spAutoFit/>
          </a:bodyPr>
          <a:lstStyle/>
          <a:p>
            <a:r>
              <a:rPr lang="en-US" b="1" dirty="0"/>
              <a:t>Highlighted colors indicate the cloud platform modernization is in progress or completed</a:t>
            </a:r>
          </a:p>
        </p:txBody>
      </p:sp>
    </p:spTree>
    <p:extLst>
      <p:ext uri="{BB962C8B-B14F-4D97-AF65-F5344CB8AC3E}">
        <p14:creationId xmlns:p14="http://schemas.microsoft.com/office/powerpoint/2010/main" val="202036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a:xfrm>
            <a:off x="1259096" y="503838"/>
            <a:ext cx="10845164" cy="724469"/>
          </a:xfrm>
        </p:spPr>
        <p:txBody>
          <a:bodyPr/>
          <a:lstStyle/>
          <a:p>
            <a:r>
              <a:rPr lang="en-US" sz="3200" dirty="0">
                <a:solidFill>
                  <a:schemeClr val="accent2"/>
                </a:solidFill>
              </a:rPr>
              <a:t>Implementation Phases Enabled by Global Design</a:t>
            </a:r>
            <a:endParaRPr lang="en-US" sz="3200" dirty="0"/>
          </a:p>
        </p:txBody>
      </p:sp>
      <p:pic>
        <p:nvPicPr>
          <p:cNvPr id="6" name="Picture 5" descr="Text&#10;&#10;Description automatically generated with medium confidence">
            <a:extLst>
              <a:ext uri="{FF2B5EF4-FFF2-40B4-BE49-F238E27FC236}">
                <a16:creationId xmlns:a16="http://schemas.microsoft.com/office/drawing/2014/main" id="{86658968-6B37-6CC3-6AF7-C11469374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3032" y="5921829"/>
            <a:ext cx="2179705" cy="828977"/>
          </a:xfrm>
          <a:prstGeom prst="rect">
            <a:avLst/>
          </a:prstGeom>
        </p:spPr>
      </p:pic>
      <p:sp>
        <p:nvSpPr>
          <p:cNvPr id="11" name="Text Placeholder 1">
            <a:extLst>
              <a:ext uri="{FF2B5EF4-FFF2-40B4-BE49-F238E27FC236}">
                <a16:creationId xmlns:a16="http://schemas.microsoft.com/office/drawing/2014/main" id="{421D8F88-289D-4C18-BF70-B63945E75677}"/>
              </a:ext>
            </a:extLst>
          </p:cNvPr>
          <p:cNvSpPr txBox="1">
            <a:spLocks/>
          </p:cNvSpPr>
          <p:nvPr/>
        </p:nvSpPr>
        <p:spPr>
          <a:xfrm>
            <a:off x="301222" y="1467720"/>
            <a:ext cx="11201515" cy="369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Gentona Medium" pitchFamily="2" charset="77"/>
                <a:ea typeface="+mn-ea"/>
                <a:cs typeface="+mn-cs"/>
              </a:rPr>
              <a:t>Global Design Strategy:  the 30-month timeline for Phase 1 allows time for Phase 2 organizations to be included in system design. This early consideration allows for Phase 2 to be implemented in 18 months.</a:t>
            </a:r>
          </a:p>
        </p:txBody>
      </p:sp>
      <p:pic>
        <p:nvPicPr>
          <p:cNvPr id="4" name="Picture 3">
            <a:extLst>
              <a:ext uri="{FF2B5EF4-FFF2-40B4-BE49-F238E27FC236}">
                <a16:creationId xmlns:a16="http://schemas.microsoft.com/office/drawing/2014/main" id="{3676015E-5299-43A2-9D17-DF8B807D360E}"/>
              </a:ext>
            </a:extLst>
          </p:cNvPr>
          <p:cNvPicPr>
            <a:picLocks noChangeAspect="1"/>
          </p:cNvPicPr>
          <p:nvPr/>
        </p:nvPicPr>
        <p:blipFill>
          <a:blip r:embed="rId3"/>
          <a:stretch>
            <a:fillRect/>
          </a:stretch>
        </p:blipFill>
        <p:spPr>
          <a:xfrm>
            <a:off x="132546" y="4265100"/>
            <a:ext cx="8042964" cy="954969"/>
          </a:xfrm>
          <a:prstGeom prst="rect">
            <a:avLst/>
          </a:prstGeom>
        </p:spPr>
      </p:pic>
      <p:pic>
        <p:nvPicPr>
          <p:cNvPr id="13" name="Picture 12">
            <a:extLst>
              <a:ext uri="{FF2B5EF4-FFF2-40B4-BE49-F238E27FC236}">
                <a16:creationId xmlns:a16="http://schemas.microsoft.com/office/drawing/2014/main" id="{C6733C92-7DC4-437F-AEF7-B6D181AE9464}"/>
              </a:ext>
            </a:extLst>
          </p:cNvPr>
          <p:cNvPicPr>
            <a:picLocks noChangeAspect="1"/>
          </p:cNvPicPr>
          <p:nvPr/>
        </p:nvPicPr>
        <p:blipFill>
          <a:blip r:embed="rId4"/>
          <a:stretch>
            <a:fillRect/>
          </a:stretch>
        </p:blipFill>
        <p:spPr>
          <a:xfrm>
            <a:off x="132545" y="2654905"/>
            <a:ext cx="11890778" cy="1509940"/>
          </a:xfrm>
          <a:prstGeom prst="rect">
            <a:avLst/>
          </a:prstGeom>
        </p:spPr>
      </p:pic>
    </p:spTree>
    <p:extLst>
      <p:ext uri="{BB962C8B-B14F-4D97-AF65-F5344CB8AC3E}">
        <p14:creationId xmlns:p14="http://schemas.microsoft.com/office/powerpoint/2010/main" val="241531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E2449-765B-2449-A5D8-67091F56E747}"/>
              </a:ext>
            </a:extLst>
          </p:cNvPr>
          <p:cNvSpPr>
            <a:spLocks noGrp="1"/>
          </p:cNvSpPr>
          <p:nvPr>
            <p:ph type="title"/>
          </p:nvPr>
        </p:nvSpPr>
        <p:spPr>
          <a:xfrm>
            <a:off x="1259096" y="503838"/>
            <a:ext cx="10845164" cy="724469"/>
          </a:xfrm>
        </p:spPr>
        <p:txBody>
          <a:bodyPr/>
          <a:lstStyle/>
          <a:p>
            <a:r>
              <a:rPr lang="en-US" sz="3200" dirty="0">
                <a:solidFill>
                  <a:schemeClr val="accent2"/>
                </a:solidFill>
              </a:rPr>
              <a:t>Subject Matter Experts</a:t>
            </a:r>
            <a:endParaRPr lang="en-US" sz="3200" dirty="0"/>
          </a:p>
        </p:txBody>
      </p:sp>
      <p:pic>
        <p:nvPicPr>
          <p:cNvPr id="3" name="Picture 2" descr="Text&#10;&#10;Description automatically generated with medium confidence">
            <a:extLst>
              <a:ext uri="{FF2B5EF4-FFF2-40B4-BE49-F238E27FC236}">
                <a16:creationId xmlns:a16="http://schemas.microsoft.com/office/drawing/2014/main" id="{20589FE0-B86F-667F-9535-4322AD76E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22" y="6122165"/>
            <a:ext cx="1684027" cy="640463"/>
          </a:xfrm>
          <a:prstGeom prst="rect">
            <a:avLst/>
          </a:prstGeom>
        </p:spPr>
      </p:pic>
      <p:sp>
        <p:nvSpPr>
          <p:cNvPr id="6" name="Content Placeholder 2">
            <a:extLst>
              <a:ext uri="{FF2B5EF4-FFF2-40B4-BE49-F238E27FC236}">
                <a16:creationId xmlns:a16="http://schemas.microsoft.com/office/drawing/2014/main" id="{6747A404-23BE-43D7-AA56-1CDC23BDF3E1}"/>
              </a:ext>
            </a:extLst>
          </p:cNvPr>
          <p:cNvSpPr txBox="1">
            <a:spLocks/>
          </p:cNvSpPr>
          <p:nvPr/>
        </p:nvSpPr>
        <p:spPr>
          <a:xfrm>
            <a:off x="569843" y="1339094"/>
            <a:ext cx="5853308" cy="467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Melissa Curry, Interim Vice President</a:t>
            </a:r>
          </a:p>
          <a:p>
            <a:pPr marL="0" indent="0">
              <a:lnSpc>
                <a:spcPct val="107000"/>
              </a:lnSpc>
              <a:spcBef>
                <a:spcPts val="0"/>
              </a:spcBef>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UF Human Resources</a:t>
            </a:r>
          </a:p>
          <a:p>
            <a:pPr marL="0" indent="0">
              <a:lnSpc>
                <a:spcPct val="107000"/>
              </a:lnSpc>
              <a:spcBef>
                <a:spcPts val="0"/>
              </a:spcBef>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Ginger Gibson, Executive Director of Finance, </a:t>
            </a:r>
            <a:r>
              <a:rPr lang="en-US" sz="2400" b="1" dirty="0">
                <a:latin typeface="Calibri" panose="020F0502020204030204" pitchFamily="34" charset="0"/>
                <a:ea typeface="Times New Roman" panose="02020603050405020304" pitchFamily="18" charset="0"/>
                <a:cs typeface="Times New Roman" panose="02020603050405020304" pitchFamily="18" charset="0"/>
              </a:rPr>
              <a:t>Herbert Wertheim College of Engineering </a:t>
            </a:r>
          </a:p>
          <a:p>
            <a:pPr marL="0" indent="0">
              <a:lnSpc>
                <a:spcPct val="107000"/>
              </a:lnSpc>
              <a:spcBef>
                <a:spcPts val="0"/>
              </a:spcBef>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Stephanie Gray, Associate Vice President</a:t>
            </a:r>
          </a:p>
          <a:p>
            <a:pPr marL="0" indent="0">
              <a:lnSpc>
                <a:spcPct val="107000"/>
              </a:lnSpc>
              <a:spcBef>
                <a:spcPts val="0"/>
              </a:spcBef>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UF Research</a:t>
            </a:r>
          </a:p>
          <a:p>
            <a:pPr marL="0" indent="0">
              <a:lnSpc>
                <a:spcPct val="107000"/>
              </a:lnSpc>
              <a:spcBef>
                <a:spcPts val="0"/>
              </a:spcBef>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Nicole Jeffers, Director</a:t>
            </a:r>
          </a:p>
          <a:p>
            <a:pPr marL="0" indent="0">
              <a:lnSpc>
                <a:spcPct val="107000"/>
              </a:lnSpc>
              <a:spcBef>
                <a:spcPts val="0"/>
              </a:spcBef>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UF Information Technology</a:t>
            </a:r>
          </a:p>
          <a:p>
            <a:pPr marL="0" indent="0">
              <a:lnSpc>
                <a:spcPct val="107000"/>
              </a:lnSpc>
              <a:spcBef>
                <a:spcPts val="0"/>
              </a:spcBef>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Mike Johnson, Interim CFO</a:t>
            </a:r>
          </a:p>
          <a:p>
            <a:pPr marL="0" indent="0">
              <a:lnSpc>
                <a:spcPct val="107000"/>
              </a:lnSpc>
              <a:spcBef>
                <a:spcPts val="0"/>
              </a:spcBef>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UF Foundation</a:t>
            </a:r>
          </a:p>
          <a:p>
            <a:pPr marL="342900" indent="-342900">
              <a:lnSpc>
                <a:spcPct val="107000"/>
              </a:lnSpc>
              <a:spcBef>
                <a:spcPts val="0"/>
              </a:spcBef>
              <a:buFont typeface="+mj-lt"/>
              <a:buAutoNum type="arabicPeriod"/>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ED4C2B02-CEFB-45E2-B6B6-A0849D1B3338}"/>
              </a:ext>
            </a:extLst>
          </p:cNvPr>
          <p:cNvSpPr txBox="1">
            <a:spLocks/>
          </p:cNvSpPr>
          <p:nvPr/>
        </p:nvSpPr>
        <p:spPr>
          <a:xfrm>
            <a:off x="5813551" y="1339095"/>
            <a:ext cx="4238224" cy="467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p>
        </p:txBody>
      </p:sp>
      <p:sp>
        <p:nvSpPr>
          <p:cNvPr id="9" name="Content Placeholder 2">
            <a:extLst>
              <a:ext uri="{FF2B5EF4-FFF2-40B4-BE49-F238E27FC236}">
                <a16:creationId xmlns:a16="http://schemas.microsoft.com/office/drawing/2014/main" id="{3E4B5CED-F88E-4CD6-8B49-1D0DC270E804}"/>
              </a:ext>
            </a:extLst>
          </p:cNvPr>
          <p:cNvSpPr txBox="1">
            <a:spLocks/>
          </p:cNvSpPr>
          <p:nvPr/>
        </p:nvSpPr>
        <p:spPr>
          <a:xfrm>
            <a:off x="6423151" y="1339094"/>
            <a:ext cx="5503806" cy="467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Laura </a:t>
            </a:r>
            <a:r>
              <a:rPr lang="en-US" sz="2400" dirty="0" err="1">
                <a:latin typeface="Calibri" panose="020F0502020204030204" pitchFamily="34" charset="0"/>
                <a:ea typeface="Times New Roman" panose="02020603050405020304" pitchFamily="18" charset="0"/>
                <a:cs typeface="Times New Roman" panose="02020603050405020304" pitchFamily="18" charset="0"/>
              </a:rPr>
              <a:t>Rosenbury</a:t>
            </a:r>
            <a:r>
              <a:rPr lang="en-US" sz="2400" dirty="0">
                <a:latin typeface="Calibri" panose="020F0502020204030204" pitchFamily="34" charset="0"/>
                <a:ea typeface="Times New Roman" panose="02020603050405020304" pitchFamily="18" charset="0"/>
                <a:cs typeface="Times New Roman" panose="02020603050405020304" pitchFamily="18" charset="0"/>
              </a:rPr>
              <a:t>, Dean</a:t>
            </a:r>
          </a:p>
          <a:p>
            <a:pPr marL="0" indent="0">
              <a:lnSpc>
                <a:spcPct val="107000"/>
              </a:lnSpc>
              <a:spcBef>
                <a:spcPts val="0"/>
              </a:spcBef>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College of Law</a:t>
            </a:r>
          </a:p>
          <a:p>
            <a:pPr marL="0" indent="0">
              <a:lnSpc>
                <a:spcPct val="107000"/>
              </a:lnSpc>
              <a:spcBef>
                <a:spcPts val="0"/>
              </a:spcBef>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Kelly Sharp, Associate Vice President</a:t>
            </a:r>
          </a:p>
          <a:p>
            <a:pPr marL="0" indent="0">
              <a:lnSpc>
                <a:spcPct val="107000"/>
              </a:lnSpc>
              <a:spcBef>
                <a:spcPts val="0"/>
              </a:spcBef>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UF Academic Health Center</a:t>
            </a:r>
          </a:p>
          <a:p>
            <a:pPr marL="0" indent="0">
              <a:lnSpc>
                <a:spcPct val="107000"/>
              </a:lnSpc>
              <a:spcBef>
                <a:spcPts val="0"/>
              </a:spcBef>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Melissa Stuckey, Finance Director </a:t>
            </a:r>
            <a:r>
              <a:rPr lang="en-US" sz="2400" b="1" dirty="0">
                <a:latin typeface="Calibri" panose="020F0502020204030204" pitchFamily="34" charset="0"/>
                <a:ea typeface="Times New Roman" panose="02020603050405020304" pitchFamily="18" charset="0"/>
                <a:cs typeface="Times New Roman" panose="02020603050405020304" pitchFamily="18" charset="0"/>
              </a:rPr>
              <a:t>University Athletic Association</a:t>
            </a:r>
          </a:p>
          <a:p>
            <a:pPr marL="0" indent="0">
              <a:lnSpc>
                <a:spcPct val="107000"/>
              </a:lnSpc>
              <a:spcBef>
                <a:spcPts val="0"/>
              </a:spcBef>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Meena </a:t>
            </a:r>
            <a:r>
              <a:rPr lang="en-US" sz="2400" dirty="0" err="1">
                <a:latin typeface="Calibri" panose="020F0502020204030204" pitchFamily="34" charset="0"/>
                <a:ea typeface="Times New Roman" panose="02020603050405020304" pitchFamily="18" charset="0"/>
                <a:cs typeface="Times New Roman" panose="02020603050405020304" pitchFamily="18" charset="0"/>
              </a:rPr>
              <a:t>Thiyagarajah</a:t>
            </a:r>
            <a:r>
              <a:rPr lang="en-US" sz="2400" dirty="0">
                <a:latin typeface="Calibri" panose="020F0502020204030204" pitchFamily="34" charset="0"/>
                <a:ea typeface="Times New Roman" panose="02020603050405020304" pitchFamily="18" charset="0"/>
                <a:cs typeface="Times New Roman" panose="02020603050405020304" pitchFamily="18" charset="0"/>
              </a:rPr>
              <a:t>, Director of Finance </a:t>
            </a:r>
            <a:r>
              <a:rPr lang="en-US" sz="2400" b="1" dirty="0">
                <a:latin typeface="Calibri" panose="020F0502020204030204" pitchFamily="34" charset="0"/>
                <a:ea typeface="Times New Roman" panose="02020603050405020304" pitchFamily="18" charset="0"/>
                <a:cs typeface="Times New Roman" panose="02020603050405020304" pitchFamily="18" charset="0"/>
              </a:rPr>
              <a:t>UF IFAS </a:t>
            </a:r>
          </a:p>
          <a:p>
            <a:pPr marL="0" indent="0">
              <a:lnSpc>
                <a:spcPct val="107000"/>
              </a:lnSpc>
              <a:spcBef>
                <a:spcPts val="0"/>
              </a:spcBef>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Olga Weider, Controller</a:t>
            </a:r>
          </a:p>
          <a:p>
            <a:pPr marL="0" indent="0">
              <a:lnSpc>
                <a:spcPct val="107000"/>
              </a:lnSpc>
              <a:spcBef>
                <a:spcPts val="0"/>
              </a:spcBef>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Office of the UF CFO</a:t>
            </a:r>
          </a:p>
          <a:p>
            <a:pPr marL="342900" indent="-342900">
              <a:lnSpc>
                <a:spcPct val="107000"/>
              </a:lnSpc>
              <a:spcBef>
                <a:spcPts val="0"/>
              </a:spcBef>
              <a:buFont typeface="+mj-lt"/>
              <a:buAutoNum type="arabicPeriod"/>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992816"/>
      </p:ext>
    </p:extLst>
  </p:cSld>
  <p:clrMapOvr>
    <a:masterClrMapping/>
  </p:clrMapOvr>
</p:sld>
</file>

<file path=ppt/theme/theme1.xml><?xml version="1.0" encoding="utf-8"?>
<a:theme xmlns:a="http://schemas.openxmlformats.org/drawingml/2006/main" name="1_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DA09369-E95E-2B46-B3F9-ADA2DEC8F250}" vid="{8C005809-A0AF-1641-829E-B5E9E4105056}"/>
    </a:ext>
  </a:extLst>
</a:theme>
</file>

<file path=ppt/theme/theme2.xml><?xml version="1.0" encoding="utf-8"?>
<a:theme xmlns:a="http://schemas.openxmlformats.org/drawingml/2006/main" name="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F1F25F3-EA7B-B940-BC57-716907848590}" vid="{D6A81589-AA4C-3443-B235-D68CAA1074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3693e3-6079-4c76-8b37-386a9b0a96f9">
      <Terms xmlns="http://schemas.microsoft.com/office/infopath/2007/PartnerControls"/>
    </lcf76f155ced4ddcb4097134ff3c332f>
    <SharedWithUsers xmlns="3a7509e6-8d8e-4c00-a7b8-4f3fdcffa04c">
      <UserInfo>
        <DisplayName>Dula, Stacey</DisplayName>
        <AccountId>10</AccountId>
        <AccountType/>
      </UserInfo>
      <UserInfo>
        <DisplayName>Boghosian, Robert</DisplayName>
        <AccountId>11</AccountId>
        <AccountType/>
      </UserInfo>
      <UserInfo>
        <DisplayName>O'Shea, Kevin</DisplayName>
        <AccountId>12</AccountId>
        <AccountType/>
      </UserInfo>
      <UserInfo>
        <DisplayName>Ivory, Kristen</DisplayName>
        <AccountId>13</AccountId>
        <AccountType/>
      </UserInfo>
      <UserInfo>
        <DisplayName>Kemp, James</DisplayName>
        <AccountId>6</AccountId>
        <AccountType/>
      </UserInfo>
    </SharedWithUsers>
    <TaxCatchAll xmlns="3a7509e6-8d8e-4c00-a7b8-4f3fdcffa0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86831E9249654DA05A183D82BD2A4C" ma:contentTypeVersion="11" ma:contentTypeDescription="Create a new document." ma:contentTypeScope="" ma:versionID="92cfbbc591cdf74cd7db4eacce2d59fc">
  <xsd:schema xmlns:xsd="http://www.w3.org/2001/XMLSchema" xmlns:xs="http://www.w3.org/2001/XMLSchema" xmlns:p="http://schemas.microsoft.com/office/2006/metadata/properties" xmlns:ns2="de3693e3-6079-4c76-8b37-386a9b0a96f9" xmlns:ns3="3a7509e6-8d8e-4c00-a7b8-4f3fdcffa04c" targetNamespace="http://schemas.microsoft.com/office/2006/metadata/properties" ma:root="true" ma:fieldsID="b516389bf39cfb2ff64b047b95403370" ns2:_="" ns3:_="">
    <xsd:import namespace="de3693e3-6079-4c76-8b37-386a9b0a96f9"/>
    <xsd:import namespace="3a7509e6-8d8e-4c00-a7b8-4f3fdcffa04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693e3-6079-4c76-8b37-386a9b0a96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7509e6-8d8e-4c00-a7b8-4f3fdcffa04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2d44ed7-70a8-4f47-94ac-1bb375f7729f}" ma:internalName="TaxCatchAll" ma:showField="CatchAllData" ma:web="3a7509e6-8d8e-4c00-a7b8-4f3fdcffa04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8852B8-9543-4241-8A8D-D3A26AACABF2}">
  <ds:schemaRefs>
    <ds:schemaRef ds:uri="http://schemas.microsoft.com/office/2006/metadata/properties"/>
    <ds:schemaRef ds:uri="http://purl.org/dc/dcmitype/"/>
    <ds:schemaRef ds:uri="http://purl.org/dc/terms/"/>
    <ds:schemaRef ds:uri="http://schemas.openxmlformats.org/package/2006/metadata/core-properties"/>
    <ds:schemaRef ds:uri="de3693e3-6079-4c76-8b37-386a9b0a96f9"/>
    <ds:schemaRef ds:uri="http://schemas.microsoft.com/office/infopath/2007/PartnerControls"/>
    <ds:schemaRef ds:uri="http://schemas.microsoft.com/office/2006/documentManagement/types"/>
    <ds:schemaRef ds:uri="http://purl.org/dc/elements/1.1/"/>
    <ds:schemaRef ds:uri="3a7509e6-8d8e-4c00-a7b8-4f3fdcffa04c"/>
    <ds:schemaRef ds:uri="http://www.w3.org/XML/1998/namespace"/>
  </ds:schemaRefs>
</ds:datastoreItem>
</file>

<file path=customXml/itemProps2.xml><?xml version="1.0" encoding="utf-8"?>
<ds:datastoreItem xmlns:ds="http://schemas.openxmlformats.org/officeDocument/2006/customXml" ds:itemID="{8C6364AF-3F40-40E8-9A33-E32DAB9AACD0}">
  <ds:schemaRefs>
    <ds:schemaRef ds:uri="http://schemas.microsoft.com/sharepoint/v3/contenttype/forms"/>
  </ds:schemaRefs>
</ds:datastoreItem>
</file>

<file path=customXml/itemProps3.xml><?xml version="1.0" encoding="utf-8"?>
<ds:datastoreItem xmlns:ds="http://schemas.openxmlformats.org/officeDocument/2006/customXml" ds:itemID="{F342AE63-1323-4809-BF64-B64AAA86E34F}">
  <ds:schemaRefs>
    <ds:schemaRef ds:uri="3a7509e6-8d8e-4c00-a7b8-4f3fdcffa04c"/>
    <ds:schemaRef ds:uri="de3693e3-6079-4c76-8b37-386a9b0a96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2555</TotalTime>
  <Words>1163</Words>
  <Application>Microsoft Office PowerPoint</Application>
  <PresentationFormat>Widescreen</PresentationFormat>
  <Paragraphs>186</Paragraphs>
  <Slides>10</Slides>
  <Notes>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10</vt:i4>
      </vt:variant>
    </vt:vector>
  </HeadingPairs>
  <TitlesOfParts>
    <vt:vector size="27" baseType="lpstr">
      <vt:lpstr>Arial</vt:lpstr>
      <vt:lpstr>Arial Black</vt:lpstr>
      <vt:lpstr>Calibri</vt:lpstr>
      <vt:lpstr>Calibri Light</vt:lpstr>
      <vt:lpstr>Franklin Gothic Book</vt:lpstr>
      <vt:lpstr>Gentona Book</vt:lpstr>
      <vt:lpstr>Gentona Light</vt:lpstr>
      <vt:lpstr>Gentona Medium</vt:lpstr>
      <vt:lpstr>Lucida Sans</vt:lpstr>
      <vt:lpstr>Obviously Wide Bold</vt:lpstr>
      <vt:lpstr>Obviously Wide Lght</vt:lpstr>
      <vt:lpstr>Obviously Wide Medi</vt:lpstr>
      <vt:lpstr>Obviously Wide Semi</vt:lpstr>
      <vt:lpstr>Open Sans</vt:lpstr>
      <vt:lpstr>Wingdings</vt:lpstr>
      <vt:lpstr>1_Streamlined Momentum</vt:lpstr>
      <vt:lpstr>Streamlined Momentum</vt:lpstr>
      <vt:lpstr>ERP Overview</vt:lpstr>
      <vt:lpstr>Why Modernization?</vt:lpstr>
      <vt:lpstr>PowerPoint Presentation</vt:lpstr>
      <vt:lpstr>One UF Vision and Phasing Scope</vt:lpstr>
      <vt:lpstr>PowerPoint Presentation</vt:lpstr>
      <vt:lpstr>PowerPoint Presentation</vt:lpstr>
      <vt:lpstr>Peer Institutions Modernizing to Cloud-Based Platforms</vt:lpstr>
      <vt:lpstr>Implementation Phases Enabled by Global Design</vt:lpstr>
      <vt:lpstr>Subject Matter Experts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Pierpoint, James</dc:creator>
  <cp:lastModifiedBy>Bush,Carrie Blanchard</cp:lastModifiedBy>
  <cp:revision>41</cp:revision>
  <cp:lastPrinted>2022-11-28T13:25:08Z</cp:lastPrinted>
  <dcterms:created xsi:type="dcterms:W3CDTF">2021-05-19T14:28:50Z</dcterms:created>
  <dcterms:modified xsi:type="dcterms:W3CDTF">2022-12-15T18:06:41Z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0x010100D17B936B0E2DD944A2DBDDD6C4546BCC</vt:lpwstr>
  </property>
  <property fmtid="{D5CDD505-2E9C-101B-9397-08002B2CF9AE}" pid="3" name="MSIP_Label_ea60d57e-af5b-4752-ac57-3e4f28ca11dc_Enabled">
    <vt:lpwstr>true</vt:lpwstr>
  </property>
  <property fmtid="{D5CDD505-2E9C-101B-9397-08002B2CF9AE}" pid="4" name="MSIP_Label_ea60d57e-af5b-4752-ac57-3e4f28ca11dc_SetDate">
    <vt:lpwstr>2021-05-28T15:52:32Z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ee25bd64-97f7-4dd1-aa2b-53c141dda636</vt:lpwstr>
  </property>
  <property fmtid="{D5CDD505-2E9C-101B-9397-08002B2CF9AE}" pid="9" name="MSIP_Label_ea60d57e-af5b-4752-ac57-3e4f28ca11dc_ContentBits">
    <vt:lpwstr>0</vt:lpwstr>
  </property>
  <property fmtid="{D5CDD505-2E9C-101B-9397-08002B2CF9AE}" pid="10" name="MediaServiceImageTags">
    <vt:lpwstr/>
  </property>
</Properties>
</file>