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3"/>
  </p:notesMasterIdLst>
  <p:sldIdLst>
    <p:sldId id="2147482010" r:id="rId5"/>
    <p:sldId id="2147482005" r:id="rId6"/>
    <p:sldId id="2147482030" r:id="rId7"/>
    <p:sldId id="2147482019" r:id="rId8"/>
    <p:sldId id="2147482027" r:id="rId9"/>
    <p:sldId id="2147482028" r:id="rId10"/>
    <p:sldId id="2147482029" r:id="rId11"/>
    <p:sldId id="214748208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6DB9FB5B-858D-ABC7-4BA7-B0EE68350EA3}" name="Tucker, Jacqueline" initials="JT" userId="S::jtucker4@ufl.edu::9ad16c29-bf44-4195-b990-c657c76010fa" providerId="AD"/>
  <p188:author id="{2785A66A-C01E-4820-3503-C37934DC3B6A}" name="Malley, Andrew" initials="MA" userId="S::anmalley@deloitte.com::d8125b04-14c2-44e5-9dc5-4b2a8df06c44" providerId="AD"/>
  <p188:author id="{683DE285-0E01-27B8-84D5-E7FB71A0B03D}" name="Anderson, Love" initials="LA" userId="S::loveanderson@ufl.edu::1cdc0796-0aef-4e12-98cf-412b0362742b" providerId="AD"/>
  <p188:author id="{49D57A91-6F42-7636-374B-E39B5A479F40}" name="Wuertz, Amber D" initials="AW" userId="S::amccurry@UFL.EDU::88c9b05d-e97a-402e-81b8-7be587eebf00" providerId="AD"/>
  <p188:author id="{28F4B7AE-9689-95C0-6707-266408EC2BAC}" name="Joseph, Isabella M." initials="JIM" userId="S::isabella.joseph@ufl.edu::0b4988d2-eb33-4cb4-b727-5a2e6a0586c6" providerId="AD"/>
  <p188:author id="{DB3965DC-1DEA-7A0A-412A-5D45A36FB137}" name="Battaglini, Adam" initials="BA" userId="S::abattaglini@deloitte.com::7edee6b4-3bfb-4f6c-9269-bf39c81a1293" providerId="AD"/>
  <p188:author id="{DF9023E1-58F4-4033-54DB-39D4081E8693}" name="Ling, Laura B" initials="LL" userId="S::lbling@ufl.edu::c4d8e17d-cb80-433a-b8df-51cfb3bf0277" providerId="AD"/>
  <p188:author id="{467A6FF3-3A36-0845-97C2-E50D243AA0F6}" name="Simmons, Sean" initials="SS" userId="S::sean.simmons1@ufl.edu::ba9430d7-8007-43f8-b717-8cef5e9ad04d" providerId="AD"/>
  <p188:author id="{DA9DEAFD-60D6-DABB-47C9-A79133E65057}" name="Joseph, Isabella" initials="JI" userId="S::isjoseph@deloitte.com::94ed45ae-fa8f-4cf8-ad5e-4ba6c759d77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B200"/>
    <a:srgbClr val="960000"/>
    <a:srgbClr val="65A7FF"/>
    <a:srgbClr val="E2AC00"/>
    <a:srgbClr val="FFF6F3"/>
    <a:srgbClr val="EFF6FF"/>
    <a:srgbClr val="EFF5FF"/>
    <a:srgbClr val="000000"/>
    <a:srgbClr val="F3E7FF"/>
    <a:srgbClr val="000B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D5574D-AE67-4E22-AE7E-344D6EFFFB83}" v="7" dt="2026-06-04T12:10:57.1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49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9A3CF5-D2A5-4D01-9CD5-3ED133A742A8}" type="datetimeFigureOut">
              <a:rPr lang="en-US" smtClean="0"/>
              <a:t>6/5/2026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23C10-965D-4B6F-940A-803439FD2BD7}" type="slidenum">
              <a:rPr lang="en-US" smtClean="0"/>
              <a:t>‹#›</a:t>
            </a:fld>
            <a:endParaRPr lang="en-US"/>
          </a:p>
        </p:txBody>
      </p:sp>
    </p:spTree>
    <p:extLst>
      <p:ext uri="{BB962C8B-B14F-4D97-AF65-F5344CB8AC3E}">
        <p14:creationId xmlns:p14="http://schemas.microsoft.com/office/powerpoint/2010/main" val="3602910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35A00-287A-5042-A754-4DF9FD168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2849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35A00-287A-5042-A754-4DF9FD168970}"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8733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823C10-965D-4B6F-940A-803439FD2BD7}" type="slidenum">
              <a:rPr lang="en-US" smtClean="0"/>
              <a:t>4</a:t>
            </a:fld>
            <a:endParaRPr lang="en-US"/>
          </a:p>
        </p:txBody>
      </p:sp>
    </p:spTree>
    <p:extLst>
      <p:ext uri="{BB962C8B-B14F-4D97-AF65-F5344CB8AC3E}">
        <p14:creationId xmlns:p14="http://schemas.microsoft.com/office/powerpoint/2010/main" val="2661944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5FB1D-D0D0-0FC7-8AE3-AF5AE4FBE7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85539-072E-3136-4FC5-20969C9F49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0B8402-DDA8-5510-6F56-94B80178C37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71EBF-2163-68A2-07D5-3FAB5AD269CE}"/>
              </a:ext>
            </a:extLst>
          </p:cNvPr>
          <p:cNvSpPr>
            <a:spLocks noGrp="1"/>
          </p:cNvSpPr>
          <p:nvPr>
            <p:ph type="sldNum" sz="quarter" idx="5"/>
          </p:nvPr>
        </p:nvSpPr>
        <p:spPr/>
        <p:txBody>
          <a:bodyPr/>
          <a:lstStyle/>
          <a:p>
            <a:fld id="{C3823C10-965D-4B6F-940A-803439FD2BD7}" type="slidenum">
              <a:rPr lang="en-US" smtClean="0"/>
              <a:t>5</a:t>
            </a:fld>
            <a:endParaRPr lang="en-US"/>
          </a:p>
        </p:txBody>
      </p:sp>
    </p:spTree>
    <p:extLst>
      <p:ext uri="{BB962C8B-B14F-4D97-AF65-F5344CB8AC3E}">
        <p14:creationId xmlns:p14="http://schemas.microsoft.com/office/powerpoint/2010/main" val="985616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EC114-7FE6-70E9-575D-5025FA6112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F8B7AC-7298-9A46-B77C-643D6B4D06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F789DA-9184-4EC6-6908-18A002CF27A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E9A3BD3-DCD5-8B70-8639-60505756D3DF}"/>
              </a:ext>
            </a:extLst>
          </p:cNvPr>
          <p:cNvSpPr>
            <a:spLocks noGrp="1"/>
          </p:cNvSpPr>
          <p:nvPr>
            <p:ph type="sldNum" sz="quarter" idx="5"/>
          </p:nvPr>
        </p:nvSpPr>
        <p:spPr/>
        <p:txBody>
          <a:bodyPr/>
          <a:lstStyle/>
          <a:p>
            <a:fld id="{C3823C10-965D-4B6F-940A-803439FD2BD7}" type="slidenum">
              <a:rPr lang="en-US" smtClean="0"/>
              <a:t>6</a:t>
            </a:fld>
            <a:endParaRPr lang="en-US"/>
          </a:p>
        </p:txBody>
      </p:sp>
    </p:spTree>
    <p:extLst>
      <p:ext uri="{BB962C8B-B14F-4D97-AF65-F5344CB8AC3E}">
        <p14:creationId xmlns:p14="http://schemas.microsoft.com/office/powerpoint/2010/main" val="2219877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4B0B6-A61E-0CE9-A694-14891F7932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E7578D-4091-AAB7-8910-085F8CBE16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1DD63F-DC2D-651F-9CF0-6955719F1CF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4F649AA-4AD9-4A55-F583-83F76C253F4A}"/>
              </a:ext>
            </a:extLst>
          </p:cNvPr>
          <p:cNvSpPr>
            <a:spLocks noGrp="1"/>
          </p:cNvSpPr>
          <p:nvPr>
            <p:ph type="sldNum" sz="quarter" idx="5"/>
          </p:nvPr>
        </p:nvSpPr>
        <p:spPr/>
        <p:txBody>
          <a:bodyPr/>
          <a:lstStyle/>
          <a:p>
            <a:fld id="{C3823C10-965D-4B6F-940A-803439FD2BD7}" type="slidenum">
              <a:rPr lang="en-US" smtClean="0"/>
              <a:t>7</a:t>
            </a:fld>
            <a:endParaRPr lang="en-US"/>
          </a:p>
        </p:txBody>
      </p:sp>
    </p:spTree>
    <p:extLst>
      <p:ext uri="{BB962C8B-B14F-4D97-AF65-F5344CB8AC3E}">
        <p14:creationId xmlns:p14="http://schemas.microsoft.com/office/powerpoint/2010/main" val="492405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5E771-117B-43CC-5D57-FB2299BC6C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C738BE-EB7F-DB8E-88B1-510F239B24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EB05E9-848C-F3D9-1000-7EE417A9B19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E3A4766-AC34-9F01-07D7-4F92C328D30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823C10-965D-4B6F-940A-803439FD2B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03270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descr="A black background with white text&#10;&#10;AI-generated content may be incorrect.">
            <a:extLst>
              <a:ext uri="{FF2B5EF4-FFF2-40B4-BE49-F238E27FC236}">
                <a16:creationId xmlns:a16="http://schemas.microsoft.com/office/drawing/2014/main" id="{511CE3BD-8EE8-8F36-9B6A-ACD977B073B3}"/>
              </a:ext>
            </a:extLst>
          </p:cNvPr>
          <p:cNvPicPr>
            <a:picLocks noChangeAspect="1"/>
          </p:cNvPicPr>
          <p:nvPr/>
        </p:nvPicPr>
        <p:blipFill>
          <a:blip r:embed="rId3"/>
          <a:stretch>
            <a:fillRect/>
          </a:stretch>
        </p:blipFill>
        <p:spPr>
          <a:xfrm>
            <a:off x="1299391" y="1842135"/>
            <a:ext cx="9593217" cy="2926080"/>
          </a:xfrm>
          <a:prstGeom prst="rect">
            <a:avLst/>
          </a:prstGeom>
        </p:spPr>
      </p:pic>
    </p:spTree>
    <p:extLst>
      <p:ext uri="{BB962C8B-B14F-4D97-AF65-F5344CB8AC3E}">
        <p14:creationId xmlns:p14="http://schemas.microsoft.com/office/powerpoint/2010/main" val="4022669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AFF21-FF14-1720-A538-58D1780C69FE}"/>
              </a:ext>
            </a:extLst>
          </p:cNvPr>
          <p:cNvSpPr>
            <a:spLocks noGrp="1"/>
          </p:cNvSpPr>
          <p:nvPr>
            <p:ph type="title"/>
          </p:nvPr>
        </p:nvSpPr>
        <p:spPr>
          <a:xfrm>
            <a:off x="613743" y="1828800"/>
            <a:ext cx="6174474" cy="2387600"/>
          </a:xfrm>
          <a:prstGeom prst="rect">
            <a:avLst/>
          </a:prstGeom>
        </p:spPr>
        <p:txBody>
          <a:bodyPr anchor="b"/>
          <a:lstStyle>
            <a:lvl1pPr>
              <a:defRPr sz="4800">
                <a:solidFill>
                  <a:schemeClr val="bg1">
                    <a:lumMod val="95000"/>
                  </a:schemeClr>
                </a:solidFill>
              </a:defRPr>
            </a:lvl1pPr>
          </a:lstStyle>
          <a:p>
            <a:r>
              <a:rPr lang="en-US"/>
              <a:t>Click to edit Master title style</a:t>
            </a:r>
          </a:p>
        </p:txBody>
      </p:sp>
      <p:sp>
        <p:nvSpPr>
          <p:cNvPr id="3" name="Text Placeholder 2">
            <a:extLst>
              <a:ext uri="{FF2B5EF4-FFF2-40B4-BE49-F238E27FC236}">
                <a16:creationId xmlns:a16="http://schemas.microsoft.com/office/drawing/2014/main" id="{4FA1BEFF-42B3-3AF3-5D0F-17518E4CE168}"/>
              </a:ext>
            </a:extLst>
          </p:cNvPr>
          <p:cNvSpPr>
            <a:spLocks noGrp="1"/>
          </p:cNvSpPr>
          <p:nvPr>
            <p:ph type="body" idx="1"/>
          </p:nvPr>
        </p:nvSpPr>
        <p:spPr>
          <a:xfrm>
            <a:off x="609600" y="4308475"/>
            <a:ext cx="6178616" cy="1500187"/>
          </a:xfrm>
        </p:spPr>
        <p:txBody>
          <a:bodyPr>
            <a:normAutofit/>
          </a:bodyPr>
          <a:lstStyle>
            <a:lvl1pPr marL="0" indent="0">
              <a:buNone/>
              <a:defRPr sz="2000">
                <a:solidFill>
                  <a:schemeClr val="bg1">
                    <a:lumMod val="95000"/>
                  </a:schemeClr>
                </a:solidFill>
                <a:latin typeface="+mn-lt"/>
                <a:ea typeface="Source Serif 4" panose="020406030504050202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descr="A black background with white letters&#10;&#10;AI-generated content may be incorrect.">
            <a:extLst>
              <a:ext uri="{FF2B5EF4-FFF2-40B4-BE49-F238E27FC236}">
                <a16:creationId xmlns:a16="http://schemas.microsoft.com/office/drawing/2014/main" id="{83FC07C5-5720-8895-05BB-9FE06A8F0698}"/>
              </a:ext>
            </a:extLst>
          </p:cNvPr>
          <p:cNvPicPr>
            <a:picLocks noChangeAspect="1"/>
          </p:cNvPicPr>
          <p:nvPr/>
        </p:nvPicPr>
        <p:blipFill>
          <a:blip r:embed="rId3"/>
          <a:stretch>
            <a:fillRect/>
          </a:stretch>
        </p:blipFill>
        <p:spPr>
          <a:xfrm>
            <a:off x="9397092" y="6307997"/>
            <a:ext cx="1866900" cy="420244"/>
          </a:xfrm>
          <a:prstGeom prst="rect">
            <a:avLst/>
          </a:prstGeom>
        </p:spPr>
      </p:pic>
      <p:sp>
        <p:nvSpPr>
          <p:cNvPr id="9" name="TextBox 8">
            <a:extLst>
              <a:ext uri="{FF2B5EF4-FFF2-40B4-BE49-F238E27FC236}">
                <a16:creationId xmlns:a16="http://schemas.microsoft.com/office/drawing/2014/main" id="{11C292CD-FAC0-A1BA-7DE8-F5DE45820A69}"/>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3142569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E1B9B16-F374-1AAE-0377-302726DAFF4E}"/>
              </a:ext>
            </a:extLst>
          </p:cNvPr>
          <p:cNvSpPr/>
          <p:nvPr/>
        </p:nvSpPr>
        <p:spPr>
          <a:xfrm>
            <a:off x="0" y="0"/>
            <a:ext cx="6096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2" name="Title 1">
            <a:extLst>
              <a:ext uri="{FF2B5EF4-FFF2-40B4-BE49-F238E27FC236}">
                <a16:creationId xmlns:a16="http://schemas.microsoft.com/office/drawing/2014/main" id="{759867D4-726E-DFD4-964C-D6DF732F21B5}"/>
              </a:ext>
            </a:extLst>
          </p:cNvPr>
          <p:cNvSpPr>
            <a:spLocks noGrp="1"/>
          </p:cNvSpPr>
          <p:nvPr>
            <p:ph type="title"/>
          </p:nvPr>
        </p:nvSpPr>
        <p:spPr>
          <a:xfrm>
            <a:off x="609600" y="1828800"/>
            <a:ext cx="4868779" cy="1600200"/>
          </a:xfrm>
          <a:prstGeom prst="rect">
            <a:avLst/>
          </a:prstGeom>
        </p:spPr>
        <p:txBody>
          <a:bodyPr/>
          <a:lstStyle>
            <a:lvl1pPr>
              <a:defRPr>
                <a:solidFill>
                  <a:schemeClr val="bg1"/>
                </a:solidFill>
              </a:defRPr>
            </a:lvl1pPr>
          </a:lstStyle>
          <a:p>
            <a:r>
              <a:rPr lang="en-US"/>
              <a:t>Click to edit Master title style</a:t>
            </a:r>
          </a:p>
        </p:txBody>
      </p:sp>
      <p:sp>
        <p:nvSpPr>
          <p:cNvPr id="6" name="Text Placeholder 5">
            <a:extLst>
              <a:ext uri="{FF2B5EF4-FFF2-40B4-BE49-F238E27FC236}">
                <a16:creationId xmlns:a16="http://schemas.microsoft.com/office/drawing/2014/main" id="{9528F954-63B7-CDF0-86A2-37E6B1D46A31}"/>
              </a:ext>
            </a:extLst>
          </p:cNvPr>
          <p:cNvSpPr>
            <a:spLocks noGrp="1"/>
          </p:cNvSpPr>
          <p:nvPr>
            <p:ph type="body" sz="quarter" idx="11"/>
          </p:nvPr>
        </p:nvSpPr>
        <p:spPr>
          <a:xfrm>
            <a:off x="6689558" y="1828800"/>
            <a:ext cx="4664240" cy="395598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blue text on a black background&#10;&#10;AI-generated content may be incorrect.">
            <a:extLst>
              <a:ext uri="{FF2B5EF4-FFF2-40B4-BE49-F238E27FC236}">
                <a16:creationId xmlns:a16="http://schemas.microsoft.com/office/drawing/2014/main" id="{75254256-F597-13D6-C2AF-937DB9514D14}"/>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12" name="TextBox 11">
            <a:extLst>
              <a:ext uri="{FF2B5EF4-FFF2-40B4-BE49-F238E27FC236}">
                <a16:creationId xmlns:a16="http://schemas.microsoft.com/office/drawing/2014/main" id="{A046799B-B90C-1E8B-8F5E-3DC20E7B1A36}"/>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2947946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Only">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CDE4187-516C-2336-57E7-4397F665C947}"/>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lvl1pPr>
              <a:defRPr>
                <a:solidFill>
                  <a:schemeClr val="tx2"/>
                </a:solidFill>
              </a:defRPr>
            </a:lvl1pPr>
          </a:lstStyle>
          <a:p>
            <a:r>
              <a:rPr lang="en-US"/>
              <a:t>Click to edit Master title style</a:t>
            </a:r>
          </a:p>
        </p:txBody>
      </p:sp>
      <p:cxnSp>
        <p:nvCxnSpPr>
          <p:cNvPr id="5" name="Straight Connector 4">
            <a:extLst>
              <a:ext uri="{FF2B5EF4-FFF2-40B4-BE49-F238E27FC236}">
                <a16:creationId xmlns:a16="http://schemas.microsoft.com/office/drawing/2014/main" id="{CC158224-CA1D-5714-0E82-4DD82B2C3458}"/>
              </a:ext>
            </a:extLst>
          </p:cNvPr>
          <p:cNvCxnSpPr>
            <a:cxnSpLocks/>
          </p:cNvCxnSpPr>
          <p:nvPr/>
        </p:nvCxnSpPr>
        <p:spPr>
          <a:xfrm>
            <a:off x="609599" y="1028375"/>
            <a:ext cx="10972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3" name="Picture 2" descr="A blue text on a black background&#10;&#10;AI-generated content may be incorrect.">
            <a:extLst>
              <a:ext uri="{FF2B5EF4-FFF2-40B4-BE49-F238E27FC236}">
                <a16:creationId xmlns:a16="http://schemas.microsoft.com/office/drawing/2014/main" id="{99272C5D-DDE5-B9A6-87FF-C65466E0B8F3}"/>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7" name="TextBox 6">
            <a:extLst>
              <a:ext uri="{FF2B5EF4-FFF2-40B4-BE49-F238E27FC236}">
                <a16:creationId xmlns:a16="http://schemas.microsoft.com/office/drawing/2014/main" id="{4CA66286-D9AA-BB3E-4A77-7432149469E1}"/>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534482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5_Title+Breadcrumb">
    <p:spTree>
      <p:nvGrpSpPr>
        <p:cNvPr id="1" name=""/>
        <p:cNvGrpSpPr/>
        <p:nvPr/>
      </p:nvGrpSpPr>
      <p:grpSpPr>
        <a:xfrm>
          <a:off x="0" y="0"/>
          <a:ext cx="0" cy="0"/>
          <a:chOff x="0" y="0"/>
          <a:chExt cx="0" cy="0"/>
        </a:xfrm>
      </p:grpSpPr>
      <p:sp>
        <p:nvSpPr>
          <p:cNvPr id="4" name="Content Placeholder 8">
            <a:extLst>
              <a:ext uri="{FF2B5EF4-FFF2-40B4-BE49-F238E27FC236}">
                <a16:creationId xmlns:a16="http://schemas.microsoft.com/office/drawing/2014/main" id="{9BDE6104-D3D0-EF80-44BC-1D5EA0B3BB5E}"/>
              </a:ext>
            </a:extLst>
          </p:cNvPr>
          <p:cNvSpPr>
            <a:spLocks noGrp="1"/>
          </p:cNvSpPr>
          <p:nvPr>
            <p:ph sz="quarter" idx="14" hasCustomPrompt="1"/>
          </p:nvPr>
        </p:nvSpPr>
        <p:spPr>
          <a:xfrm>
            <a:off x="609599" y="249523"/>
            <a:ext cx="3280075" cy="299978"/>
          </a:xfrm>
        </p:spPr>
        <p:txBody>
          <a:bodyPr lIns="0">
            <a:noAutofit/>
          </a:bodyPr>
          <a:lstStyle>
            <a:lvl1pPr marL="0" indent="0" algn="l">
              <a:buNone/>
              <a:defRPr sz="1200" b="1" spc="300">
                <a:solidFill>
                  <a:schemeClr val="accent1"/>
                </a:solidFill>
              </a:defRPr>
            </a:lvl1pPr>
          </a:lstStyle>
          <a:p>
            <a:pPr lvl="0"/>
            <a:r>
              <a:rPr lang="en-US"/>
              <a:t>BREADCRUMB</a:t>
            </a:r>
          </a:p>
        </p:txBody>
      </p:sp>
      <p:sp>
        <p:nvSpPr>
          <p:cNvPr id="10" name="Title Placeholder 1">
            <a:extLst>
              <a:ext uri="{FF2B5EF4-FFF2-40B4-BE49-F238E27FC236}">
                <a16:creationId xmlns:a16="http://schemas.microsoft.com/office/drawing/2014/main" id="{523B1E46-DECE-1D36-D167-A7D76874A6C4}"/>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lvl1pPr>
              <a:defRPr>
                <a:solidFill>
                  <a:schemeClr val="tx2"/>
                </a:solidFill>
              </a:defRPr>
            </a:lvl1pPr>
          </a:lstStyle>
          <a:p>
            <a:r>
              <a:rPr lang="en-US"/>
              <a:t>Click to edit Master title style</a:t>
            </a:r>
          </a:p>
        </p:txBody>
      </p:sp>
      <p:cxnSp>
        <p:nvCxnSpPr>
          <p:cNvPr id="5" name="Straight Connector 4">
            <a:extLst>
              <a:ext uri="{FF2B5EF4-FFF2-40B4-BE49-F238E27FC236}">
                <a16:creationId xmlns:a16="http://schemas.microsoft.com/office/drawing/2014/main" id="{3B7AF433-F267-F119-9D57-F9716BC086FC}"/>
              </a:ext>
            </a:extLst>
          </p:cNvPr>
          <p:cNvCxnSpPr>
            <a:cxnSpLocks/>
          </p:cNvCxnSpPr>
          <p:nvPr/>
        </p:nvCxnSpPr>
        <p:spPr>
          <a:xfrm>
            <a:off x="609599" y="1028375"/>
            <a:ext cx="10972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6" name="Picture 5" descr="A blue text on a black background&#10;&#10;AI-generated content may be incorrect.">
            <a:extLst>
              <a:ext uri="{FF2B5EF4-FFF2-40B4-BE49-F238E27FC236}">
                <a16:creationId xmlns:a16="http://schemas.microsoft.com/office/drawing/2014/main" id="{CF802F8C-4929-B3D7-7873-D8B1F8F53467}"/>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8" name="TextBox 7">
            <a:extLst>
              <a:ext uri="{FF2B5EF4-FFF2-40B4-BE49-F238E27FC236}">
                <a16:creationId xmlns:a16="http://schemas.microsoft.com/office/drawing/2014/main" id="{52D6FFCA-6910-8FE9-76E3-FA642BED87C8}"/>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3344018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6_Strapline">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id="{674C04E5-EC8D-ED4F-16C0-1D1D7860CD9F}"/>
              </a:ext>
            </a:extLst>
          </p:cNvPr>
          <p:cNvSpPr>
            <a:spLocks noGrp="1"/>
          </p:cNvSpPr>
          <p:nvPr>
            <p:ph type="body" sz="quarter" idx="11" hasCustomPrompt="1"/>
          </p:nvPr>
        </p:nvSpPr>
        <p:spPr>
          <a:xfrm>
            <a:off x="609600" y="1104900"/>
            <a:ext cx="10972800" cy="584017"/>
          </a:xfrm>
        </p:spPr>
        <p:txBody>
          <a:bodyPr lIns="0">
            <a:noAutofit/>
          </a:bodyPr>
          <a:lstStyle>
            <a:lvl1pPr marL="0" indent="0">
              <a:buNone/>
              <a:defRPr sz="1800" i="0">
                <a:solidFill>
                  <a:schemeClr val="tx1">
                    <a:lumMod val="50000"/>
                    <a:lumOff val="50000"/>
                  </a:schemeClr>
                </a:solidFill>
                <a:latin typeface="Source Serif 4" panose="02040603050405020204" pitchFamily="18" charset="0"/>
                <a:ea typeface="Source Serif 4" panose="02040603050405020204" pitchFamily="18" charset="0"/>
              </a:defRPr>
            </a:lvl1pPr>
          </a:lstStyle>
          <a:p>
            <a:pPr lvl="0"/>
            <a:r>
              <a:rPr lang="en-US" i="0"/>
              <a:t>Click here to add strapline.</a:t>
            </a:r>
            <a:endParaRPr lang="en-US"/>
          </a:p>
        </p:txBody>
      </p:sp>
      <p:sp>
        <p:nvSpPr>
          <p:cNvPr id="9" name="Title Placeholder 1">
            <a:extLst>
              <a:ext uri="{FF2B5EF4-FFF2-40B4-BE49-F238E27FC236}">
                <a16:creationId xmlns:a16="http://schemas.microsoft.com/office/drawing/2014/main" id="{A1CAAA6B-8ECF-6EC8-DEDF-C67BFB3FED22}"/>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lvl1pPr>
              <a:defRPr>
                <a:solidFill>
                  <a:schemeClr val="tx2"/>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96A0E353-A19B-06ED-8A46-FC9630B76BDA}"/>
              </a:ext>
            </a:extLst>
          </p:cNvPr>
          <p:cNvCxnSpPr>
            <a:cxnSpLocks/>
          </p:cNvCxnSpPr>
          <p:nvPr/>
        </p:nvCxnSpPr>
        <p:spPr>
          <a:xfrm>
            <a:off x="609599" y="1028375"/>
            <a:ext cx="10972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3" name="Picture 2" descr="A blue text on a black background&#10;&#10;AI-generated content may be incorrect.">
            <a:extLst>
              <a:ext uri="{FF2B5EF4-FFF2-40B4-BE49-F238E27FC236}">
                <a16:creationId xmlns:a16="http://schemas.microsoft.com/office/drawing/2014/main" id="{46A228EF-7013-CF6D-60B8-CAF03796BAAE}"/>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8" name="TextBox 7">
            <a:extLst>
              <a:ext uri="{FF2B5EF4-FFF2-40B4-BE49-F238E27FC236}">
                <a16:creationId xmlns:a16="http://schemas.microsoft.com/office/drawing/2014/main" id="{A471EA73-395E-3403-11D8-B55E39545D26}"/>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3056751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7_Strapline+Breadcrumb">
    <p:spTree>
      <p:nvGrpSpPr>
        <p:cNvPr id="1" name=""/>
        <p:cNvGrpSpPr/>
        <p:nvPr/>
      </p:nvGrpSpPr>
      <p:grpSpPr>
        <a:xfrm>
          <a:off x="0" y="0"/>
          <a:ext cx="0" cy="0"/>
          <a:chOff x="0" y="0"/>
          <a:chExt cx="0" cy="0"/>
        </a:xfrm>
      </p:grpSpPr>
      <p:sp>
        <p:nvSpPr>
          <p:cNvPr id="4" name="Content Placeholder 8">
            <a:extLst>
              <a:ext uri="{FF2B5EF4-FFF2-40B4-BE49-F238E27FC236}">
                <a16:creationId xmlns:a16="http://schemas.microsoft.com/office/drawing/2014/main" id="{9BDE6104-D3D0-EF80-44BC-1D5EA0B3BB5E}"/>
              </a:ext>
            </a:extLst>
          </p:cNvPr>
          <p:cNvSpPr>
            <a:spLocks noGrp="1"/>
          </p:cNvSpPr>
          <p:nvPr>
            <p:ph sz="quarter" idx="14" hasCustomPrompt="1"/>
          </p:nvPr>
        </p:nvSpPr>
        <p:spPr>
          <a:xfrm>
            <a:off x="609599" y="249523"/>
            <a:ext cx="3280075" cy="299978"/>
          </a:xfrm>
        </p:spPr>
        <p:txBody>
          <a:bodyPr lIns="0">
            <a:noAutofit/>
          </a:bodyPr>
          <a:lstStyle>
            <a:lvl1pPr marL="0" indent="0" algn="l">
              <a:buNone/>
              <a:defRPr sz="1200" b="1" spc="300">
                <a:solidFill>
                  <a:schemeClr val="accent1"/>
                </a:solidFill>
              </a:defRPr>
            </a:lvl1pPr>
          </a:lstStyle>
          <a:p>
            <a:pPr lvl="0"/>
            <a:r>
              <a:rPr lang="en-US"/>
              <a:t>BREADCRUMB</a:t>
            </a:r>
          </a:p>
        </p:txBody>
      </p:sp>
      <p:sp>
        <p:nvSpPr>
          <p:cNvPr id="10" name="Title Placeholder 1">
            <a:extLst>
              <a:ext uri="{FF2B5EF4-FFF2-40B4-BE49-F238E27FC236}">
                <a16:creationId xmlns:a16="http://schemas.microsoft.com/office/drawing/2014/main" id="{523B1E46-DECE-1D36-D167-A7D76874A6C4}"/>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lvl1pPr>
              <a:defRPr>
                <a:solidFill>
                  <a:schemeClr val="tx2"/>
                </a:solidFill>
              </a:defRPr>
            </a:lvl1pPr>
          </a:lstStyle>
          <a:p>
            <a:r>
              <a:rPr lang="en-US"/>
              <a:t>Click to edit Master title style</a:t>
            </a:r>
          </a:p>
        </p:txBody>
      </p:sp>
      <p:sp>
        <p:nvSpPr>
          <p:cNvPr id="12" name="Text Placeholder 4">
            <a:extLst>
              <a:ext uri="{FF2B5EF4-FFF2-40B4-BE49-F238E27FC236}">
                <a16:creationId xmlns:a16="http://schemas.microsoft.com/office/drawing/2014/main" id="{C73A43E5-6C75-A668-384D-D45A329BF038}"/>
              </a:ext>
            </a:extLst>
          </p:cNvPr>
          <p:cNvSpPr>
            <a:spLocks noGrp="1"/>
          </p:cNvSpPr>
          <p:nvPr>
            <p:ph type="body" sz="quarter" idx="11" hasCustomPrompt="1"/>
          </p:nvPr>
        </p:nvSpPr>
        <p:spPr>
          <a:xfrm>
            <a:off x="609600" y="1104900"/>
            <a:ext cx="10972800" cy="584017"/>
          </a:xfrm>
        </p:spPr>
        <p:txBody>
          <a:bodyPr lIns="0">
            <a:noAutofit/>
          </a:bodyPr>
          <a:lstStyle>
            <a:lvl1pPr marL="0" indent="0">
              <a:buNone/>
              <a:defRPr sz="1800" i="0">
                <a:solidFill>
                  <a:schemeClr val="tx1">
                    <a:lumMod val="50000"/>
                    <a:lumOff val="50000"/>
                  </a:schemeClr>
                </a:solidFill>
                <a:latin typeface="Source Serif 4" panose="02040603050405020204" pitchFamily="18" charset="0"/>
                <a:ea typeface="Source Serif 4" panose="02040603050405020204" pitchFamily="18" charset="0"/>
              </a:defRPr>
            </a:lvl1pPr>
          </a:lstStyle>
          <a:p>
            <a:pPr lvl="0"/>
            <a:r>
              <a:rPr lang="en-US" i="0"/>
              <a:t>Click here to add strapline.</a:t>
            </a:r>
            <a:endParaRPr lang="en-US"/>
          </a:p>
        </p:txBody>
      </p:sp>
      <p:cxnSp>
        <p:nvCxnSpPr>
          <p:cNvPr id="13" name="Straight Connector 12">
            <a:extLst>
              <a:ext uri="{FF2B5EF4-FFF2-40B4-BE49-F238E27FC236}">
                <a16:creationId xmlns:a16="http://schemas.microsoft.com/office/drawing/2014/main" id="{5FC78663-A0A3-25A8-8544-2B5D68424CE8}"/>
              </a:ext>
            </a:extLst>
          </p:cNvPr>
          <p:cNvCxnSpPr>
            <a:cxnSpLocks/>
          </p:cNvCxnSpPr>
          <p:nvPr/>
        </p:nvCxnSpPr>
        <p:spPr>
          <a:xfrm>
            <a:off x="609599" y="1028375"/>
            <a:ext cx="10972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descr="A blue text on a black background&#10;&#10;AI-generated content may be incorrect.">
            <a:extLst>
              <a:ext uri="{FF2B5EF4-FFF2-40B4-BE49-F238E27FC236}">
                <a16:creationId xmlns:a16="http://schemas.microsoft.com/office/drawing/2014/main" id="{141521D7-628E-FCC1-B57A-E615AEAA67D3}"/>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6" name="TextBox 5">
            <a:extLst>
              <a:ext uri="{FF2B5EF4-FFF2-40B4-BE49-F238E27FC236}">
                <a16:creationId xmlns:a16="http://schemas.microsoft.com/office/drawing/2014/main" id="{3A7A457C-147C-1B13-E978-823C2CF37BCE}"/>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1849491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9EE2-9E5E-2EA7-E074-51D313588A50}"/>
              </a:ext>
            </a:extLst>
          </p:cNvPr>
          <p:cNvSpPr>
            <a:spLocks noGrp="1"/>
          </p:cNvSpPr>
          <p:nvPr>
            <p:ph type="title"/>
          </p:nvPr>
        </p:nvSpPr>
        <p:spPr/>
        <p:txBody>
          <a:bodyPr>
            <a:noAutofit/>
          </a:bodyPr>
          <a:lstStyle/>
          <a:p>
            <a:r>
              <a:rPr lang="en-US"/>
              <a:t>Click to edit Master title style</a:t>
            </a:r>
          </a:p>
        </p:txBody>
      </p:sp>
      <p:sp>
        <p:nvSpPr>
          <p:cNvPr id="5" name="Text Placeholder 4">
            <a:extLst>
              <a:ext uri="{FF2B5EF4-FFF2-40B4-BE49-F238E27FC236}">
                <a16:creationId xmlns:a16="http://schemas.microsoft.com/office/drawing/2014/main" id="{98ECFCCE-05BC-6CCF-A08A-CC8FA2B5782E}"/>
              </a:ext>
            </a:extLst>
          </p:cNvPr>
          <p:cNvSpPr>
            <a:spLocks noGrp="1"/>
          </p:cNvSpPr>
          <p:nvPr>
            <p:ph type="body" sz="quarter" idx="10" hasCustomPrompt="1"/>
          </p:nvPr>
        </p:nvSpPr>
        <p:spPr>
          <a:xfrm>
            <a:off x="838200" y="1428433"/>
            <a:ext cx="10515600" cy="606108"/>
          </a:xfrm>
        </p:spPr>
        <p:txBody>
          <a:bodyPr>
            <a:noAutofit/>
          </a:bodyPr>
          <a:lstStyle>
            <a:lvl1pPr marL="0" indent="0">
              <a:lnSpc>
                <a:spcPct val="100000"/>
              </a:lnSpc>
              <a:spcBef>
                <a:spcPts val="0"/>
              </a:spcBef>
              <a:buNone/>
              <a:defRPr sz="1600" b="0"/>
            </a:lvl1pPr>
            <a:lvl2pPr marL="457200" indent="0">
              <a:buNone/>
              <a:defRPr/>
            </a:lvl2pPr>
            <a:lvl3pPr marL="914400" indent="0">
              <a:buNone/>
              <a:defRPr/>
            </a:lvl3pPr>
            <a:lvl4pPr marL="1371600" indent="0">
              <a:buNone/>
              <a:defRPr/>
            </a:lvl4pPr>
            <a:lvl5pPr marL="1828800" indent="0">
              <a:buNone/>
              <a:defRPr/>
            </a:lvl5pPr>
          </a:lstStyle>
          <a:p>
            <a:pPr lvl="0"/>
            <a:r>
              <a:rPr lang="en-US"/>
              <a:t>Strapline here</a:t>
            </a:r>
          </a:p>
        </p:txBody>
      </p:sp>
    </p:spTree>
    <p:extLst>
      <p:ext uri="{BB962C8B-B14F-4D97-AF65-F5344CB8AC3E}">
        <p14:creationId xmlns:p14="http://schemas.microsoft.com/office/powerpoint/2010/main" val="3554389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39FAA9-F34D-164E-1E1C-07E2FBDCAEA8}"/>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FC51FA3B-8B9A-31CD-2C5F-3C4F749644E1}"/>
              </a:ext>
            </a:extLst>
          </p:cNvPr>
          <p:cNvSpPr>
            <a:spLocks noGrp="1"/>
          </p:cNvSpPr>
          <p:nvPr>
            <p:ph type="body" idx="1"/>
          </p:nvPr>
        </p:nvSpPr>
        <p:spPr>
          <a:xfrm>
            <a:off x="609599" y="1828800"/>
            <a:ext cx="10972801" cy="4343400"/>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7910376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70" r:id="rId8"/>
  </p:sldLayoutIdLst>
  <p:txStyles>
    <p:titleStyle>
      <a:lvl1pPr algn="l" defTabSz="914400" rtl="0" eaLnBrk="1" latinLnBrk="0" hangingPunct="1">
        <a:lnSpc>
          <a:spcPct val="90000"/>
        </a:lnSpc>
        <a:spcBef>
          <a:spcPct val="0"/>
        </a:spcBef>
        <a:buNone/>
        <a:defRPr sz="3200" b="1" kern="1200">
          <a:solidFill>
            <a:schemeClr val="tx2"/>
          </a:solidFill>
          <a:latin typeface="Source Serif 4 SemiBold" panose="02040603050405020204" pitchFamily="18" charset="0"/>
          <a:ea typeface="Source Serif 4 SemiBold" panose="02040603050405020204" pitchFamily="18"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96">
          <p15:clr>
            <a:srgbClr val="F26B43"/>
          </p15:clr>
        </p15:guide>
        <p15:guide id="2" pos="384">
          <p15:clr>
            <a:srgbClr val="F26B43"/>
          </p15:clr>
        </p15:guide>
        <p15:guide id="3" pos="7296">
          <p15:clr>
            <a:srgbClr val="F26B43"/>
          </p15:clr>
        </p15:guide>
        <p15:guide id="4" orient="horz" pos="336">
          <p15:clr>
            <a:srgbClr val="F26B43"/>
          </p15:clr>
        </p15:guide>
        <p15:guide id="5" orient="horz" pos="1152">
          <p15:clr>
            <a:srgbClr val="F26B43"/>
          </p15:clr>
        </p15:guide>
        <p15:guide id="6"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630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4AD12-7E67-75E4-0116-D83DC0C60BA8}"/>
              </a:ext>
            </a:extLst>
          </p:cNvPr>
          <p:cNvSpPr>
            <a:spLocks noGrp="1"/>
          </p:cNvSpPr>
          <p:nvPr>
            <p:ph type="title"/>
          </p:nvPr>
        </p:nvSpPr>
        <p:spPr>
          <a:xfrm>
            <a:off x="613743" y="1828800"/>
            <a:ext cx="8691967" cy="2387600"/>
          </a:xfrm>
        </p:spPr>
        <p:txBody>
          <a:bodyPr/>
          <a:lstStyle/>
          <a:p>
            <a:r>
              <a:rPr lang="en-US" sz="4000"/>
              <a:t>Foundation Data Model (FDM)</a:t>
            </a:r>
            <a:br>
              <a:rPr lang="en-US" sz="4000"/>
            </a:br>
            <a:r>
              <a:rPr lang="en-US" sz="3200" i="1"/>
              <a:t>Finance </a:t>
            </a:r>
            <a:r>
              <a:rPr lang="en-US" sz="3200" i="1" err="1"/>
              <a:t>Worktag</a:t>
            </a:r>
            <a:r>
              <a:rPr lang="en-US" sz="3200" i="1"/>
              <a:t> Definitions</a:t>
            </a:r>
          </a:p>
        </p:txBody>
      </p:sp>
      <p:sp>
        <p:nvSpPr>
          <p:cNvPr id="4" name="Text Placeholder 3">
            <a:extLst>
              <a:ext uri="{FF2B5EF4-FFF2-40B4-BE49-F238E27FC236}">
                <a16:creationId xmlns:a16="http://schemas.microsoft.com/office/drawing/2014/main" id="{A37EAFAD-67BB-F516-368E-80BB4168B87A}"/>
              </a:ext>
            </a:extLst>
          </p:cNvPr>
          <p:cNvSpPr>
            <a:spLocks noGrp="1"/>
          </p:cNvSpPr>
          <p:nvPr>
            <p:ph type="body" idx="1"/>
          </p:nvPr>
        </p:nvSpPr>
        <p:spPr/>
        <p:txBody>
          <a:bodyPr/>
          <a:lstStyle/>
          <a:p>
            <a:r>
              <a:rPr lang="en-US" sz="2000" i="1">
                <a:solidFill>
                  <a:schemeClr val="bg1"/>
                </a:solidFill>
              </a:rPr>
              <a:t>December 2025</a:t>
            </a:r>
          </a:p>
          <a:p>
            <a:endParaRPr lang="en-US"/>
          </a:p>
        </p:txBody>
      </p:sp>
    </p:spTree>
    <p:extLst>
      <p:ext uri="{BB962C8B-B14F-4D97-AF65-F5344CB8AC3E}">
        <p14:creationId xmlns:p14="http://schemas.microsoft.com/office/powerpoint/2010/main" val="1956084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CB2F8-0560-62CD-8EDB-A9143E2D6933}"/>
              </a:ext>
            </a:extLst>
          </p:cNvPr>
          <p:cNvSpPr>
            <a:spLocks noGrp="1"/>
          </p:cNvSpPr>
          <p:nvPr>
            <p:ph type="title"/>
          </p:nvPr>
        </p:nvSpPr>
        <p:spPr/>
        <p:txBody>
          <a:bodyPr/>
          <a:lstStyle/>
          <a:p>
            <a:r>
              <a:rPr lang="en-US" sz="3600">
                <a:latin typeface="+mj-lt"/>
              </a:rPr>
              <a:t>Finance FDM </a:t>
            </a:r>
            <a:r>
              <a:rPr lang="en-US" sz="3600" err="1">
                <a:latin typeface="+mj-lt"/>
              </a:rPr>
              <a:t>Worktag</a:t>
            </a:r>
            <a:r>
              <a:rPr lang="en-US" sz="3600">
                <a:latin typeface="+mj-lt"/>
              </a:rPr>
              <a:t> Summary</a:t>
            </a:r>
          </a:p>
        </p:txBody>
      </p:sp>
      <p:sp>
        <p:nvSpPr>
          <p:cNvPr id="6" name="Isosceles Triangle 5">
            <a:extLst>
              <a:ext uri="{FF2B5EF4-FFF2-40B4-BE49-F238E27FC236}">
                <a16:creationId xmlns:a16="http://schemas.microsoft.com/office/drawing/2014/main" id="{644BB94E-621E-B25C-4B50-A17ABB9EAE43}"/>
              </a:ext>
            </a:extLst>
          </p:cNvPr>
          <p:cNvSpPr/>
          <p:nvPr/>
        </p:nvSpPr>
        <p:spPr>
          <a:xfrm rot="10800000">
            <a:off x="830036" y="2227863"/>
            <a:ext cx="2349455" cy="1603587"/>
          </a:xfrm>
          <a:prstGeom prst="triangle">
            <a:avLst/>
          </a:prstGeom>
          <a:solidFill>
            <a:schemeClr val="accent2">
              <a:lumMod val="20000"/>
              <a:lumOff val="80000"/>
            </a:schemeClr>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11" name="Isosceles Triangle 10">
            <a:extLst>
              <a:ext uri="{FF2B5EF4-FFF2-40B4-BE49-F238E27FC236}">
                <a16:creationId xmlns:a16="http://schemas.microsoft.com/office/drawing/2014/main" id="{26BB43A8-34B3-B868-FBB2-6BA4DF2EE2C5}"/>
              </a:ext>
            </a:extLst>
          </p:cNvPr>
          <p:cNvSpPr/>
          <p:nvPr/>
        </p:nvSpPr>
        <p:spPr>
          <a:xfrm rot="10800000">
            <a:off x="9146976" y="2227864"/>
            <a:ext cx="2349455" cy="1603587"/>
          </a:xfrm>
          <a:prstGeom prst="triangle">
            <a:avLst/>
          </a:prstGeom>
          <a:solidFill>
            <a:schemeClr val="accent2">
              <a:lumMod val="20000"/>
              <a:lumOff val="80000"/>
            </a:schemeClr>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12" name="Isosceles Triangle 11">
            <a:extLst>
              <a:ext uri="{FF2B5EF4-FFF2-40B4-BE49-F238E27FC236}">
                <a16:creationId xmlns:a16="http://schemas.microsoft.com/office/drawing/2014/main" id="{FEDC2F9F-7B46-5AFA-6FF8-CA20AF5BA4A4}"/>
              </a:ext>
            </a:extLst>
          </p:cNvPr>
          <p:cNvSpPr/>
          <p:nvPr/>
        </p:nvSpPr>
        <p:spPr>
          <a:xfrm rot="10800000">
            <a:off x="6374782" y="2227863"/>
            <a:ext cx="2349455" cy="1603587"/>
          </a:xfrm>
          <a:prstGeom prst="triangle">
            <a:avLst/>
          </a:prstGeom>
          <a:solidFill>
            <a:schemeClr val="accent2">
              <a:lumMod val="20000"/>
              <a:lumOff val="80000"/>
            </a:schemeClr>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13" name="Isosceles Triangle 12">
            <a:extLst>
              <a:ext uri="{FF2B5EF4-FFF2-40B4-BE49-F238E27FC236}">
                <a16:creationId xmlns:a16="http://schemas.microsoft.com/office/drawing/2014/main" id="{93D527B1-E32A-6EC4-6008-4F468D1D88EE}"/>
              </a:ext>
            </a:extLst>
          </p:cNvPr>
          <p:cNvSpPr/>
          <p:nvPr/>
        </p:nvSpPr>
        <p:spPr>
          <a:xfrm rot="10800000">
            <a:off x="3602588" y="2227863"/>
            <a:ext cx="2349455" cy="1603587"/>
          </a:xfrm>
          <a:prstGeom prst="triangle">
            <a:avLst/>
          </a:prstGeom>
          <a:solidFill>
            <a:schemeClr val="accent2">
              <a:lumMod val="20000"/>
              <a:lumOff val="80000"/>
            </a:schemeClr>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14" name="Rectangle: Rounded Corners 13">
            <a:extLst>
              <a:ext uri="{FF2B5EF4-FFF2-40B4-BE49-F238E27FC236}">
                <a16:creationId xmlns:a16="http://schemas.microsoft.com/office/drawing/2014/main" id="{589D900C-540D-A9B4-C2BA-A20AE04C910D}"/>
              </a:ext>
            </a:extLst>
          </p:cNvPr>
          <p:cNvSpPr/>
          <p:nvPr/>
        </p:nvSpPr>
        <p:spPr>
          <a:xfrm>
            <a:off x="628156" y="2654882"/>
            <a:ext cx="2656137" cy="3149851"/>
          </a:xfrm>
          <a:prstGeom prst="roundRect">
            <a:avLst/>
          </a:prstGeom>
          <a:solidFill>
            <a:srgbClr val="FBFDFF"/>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srgbClr val="FFFFFF"/>
              </a:solidFill>
              <a:effectLst/>
              <a:uLnTx/>
              <a:uFillTx/>
              <a:ea typeface="+mn-ea"/>
              <a:cs typeface="+mn-cs"/>
            </a:endParaRPr>
          </a:p>
        </p:txBody>
      </p:sp>
      <p:sp>
        <p:nvSpPr>
          <p:cNvPr id="15" name="Rectangle: Rounded Corners 14">
            <a:extLst>
              <a:ext uri="{FF2B5EF4-FFF2-40B4-BE49-F238E27FC236}">
                <a16:creationId xmlns:a16="http://schemas.microsoft.com/office/drawing/2014/main" id="{5EEA7467-BFF8-1450-3524-CA594BA663D5}"/>
              </a:ext>
            </a:extLst>
          </p:cNvPr>
          <p:cNvSpPr/>
          <p:nvPr/>
        </p:nvSpPr>
        <p:spPr>
          <a:xfrm>
            <a:off x="3466757" y="2654882"/>
            <a:ext cx="2589462" cy="3149851"/>
          </a:xfrm>
          <a:prstGeom prst="roundRect">
            <a:avLst/>
          </a:prstGeom>
          <a:solidFill>
            <a:srgbClr val="FBFDFF"/>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srgbClr val="FFFFFF"/>
              </a:solidFill>
              <a:effectLst/>
              <a:uLnTx/>
              <a:uFillTx/>
              <a:ea typeface="+mn-ea"/>
              <a:cs typeface="+mn-cs"/>
            </a:endParaRPr>
          </a:p>
        </p:txBody>
      </p:sp>
      <p:sp>
        <p:nvSpPr>
          <p:cNvPr id="16" name="Rectangle: Rounded Corners 15">
            <a:extLst>
              <a:ext uri="{FF2B5EF4-FFF2-40B4-BE49-F238E27FC236}">
                <a16:creationId xmlns:a16="http://schemas.microsoft.com/office/drawing/2014/main" id="{19A99684-0569-DF04-8F5E-85F12BD8A421}"/>
              </a:ext>
            </a:extLst>
          </p:cNvPr>
          <p:cNvSpPr/>
          <p:nvPr/>
        </p:nvSpPr>
        <p:spPr>
          <a:xfrm>
            <a:off x="6244016" y="2654882"/>
            <a:ext cx="2598987" cy="3149851"/>
          </a:xfrm>
          <a:prstGeom prst="roundRect">
            <a:avLst/>
          </a:prstGeom>
          <a:solidFill>
            <a:srgbClr val="FBFDFF"/>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srgbClr val="FFFFFF"/>
              </a:solidFill>
              <a:effectLst/>
              <a:uLnTx/>
              <a:uFillTx/>
              <a:ea typeface="+mn-ea"/>
              <a:cs typeface="+mn-cs"/>
            </a:endParaRPr>
          </a:p>
        </p:txBody>
      </p:sp>
      <p:sp>
        <p:nvSpPr>
          <p:cNvPr id="17" name="Rectangle: Rounded Corners 16">
            <a:extLst>
              <a:ext uri="{FF2B5EF4-FFF2-40B4-BE49-F238E27FC236}">
                <a16:creationId xmlns:a16="http://schemas.microsoft.com/office/drawing/2014/main" id="{ED0230F6-BCBF-337A-201D-4BF78C31E01F}"/>
              </a:ext>
            </a:extLst>
          </p:cNvPr>
          <p:cNvSpPr/>
          <p:nvPr/>
        </p:nvSpPr>
        <p:spPr>
          <a:xfrm>
            <a:off x="9011473" y="2656842"/>
            <a:ext cx="2589462" cy="3149850"/>
          </a:xfrm>
          <a:prstGeom prst="roundRect">
            <a:avLst/>
          </a:prstGeom>
          <a:solidFill>
            <a:srgbClr val="FBFDFF"/>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srgbClr val="FFFFFF"/>
              </a:solidFill>
              <a:effectLst/>
              <a:uLnTx/>
              <a:uFillTx/>
              <a:ea typeface="+mn-ea"/>
              <a:cs typeface="+mn-cs"/>
            </a:endParaRPr>
          </a:p>
        </p:txBody>
      </p:sp>
      <p:sp>
        <p:nvSpPr>
          <p:cNvPr id="18" name="TextBox 17">
            <a:extLst>
              <a:ext uri="{FF2B5EF4-FFF2-40B4-BE49-F238E27FC236}">
                <a16:creationId xmlns:a16="http://schemas.microsoft.com/office/drawing/2014/main" id="{4CB04A4C-82E0-D0AF-78D7-D97FB5C54A98}"/>
              </a:ext>
            </a:extLst>
          </p:cNvPr>
          <p:cNvSpPr txBox="1"/>
          <p:nvPr/>
        </p:nvSpPr>
        <p:spPr>
          <a:xfrm>
            <a:off x="1145759" y="2304084"/>
            <a:ext cx="1617006" cy="316407"/>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Funding Source </a:t>
            </a:r>
          </a:p>
        </p:txBody>
      </p:sp>
      <p:sp>
        <p:nvSpPr>
          <p:cNvPr id="28" name="Rectangle 27">
            <a:extLst>
              <a:ext uri="{FF2B5EF4-FFF2-40B4-BE49-F238E27FC236}">
                <a16:creationId xmlns:a16="http://schemas.microsoft.com/office/drawing/2014/main" id="{ABE53A21-BD55-90F0-3D23-123109327291}"/>
              </a:ext>
            </a:extLst>
          </p:cNvPr>
          <p:cNvSpPr/>
          <p:nvPr/>
        </p:nvSpPr>
        <p:spPr>
          <a:xfrm>
            <a:off x="1024450" y="2822578"/>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Gift </a:t>
            </a:r>
          </a:p>
        </p:txBody>
      </p:sp>
      <p:sp>
        <p:nvSpPr>
          <p:cNvPr id="29" name="Rectangle 28">
            <a:extLst>
              <a:ext uri="{FF2B5EF4-FFF2-40B4-BE49-F238E27FC236}">
                <a16:creationId xmlns:a16="http://schemas.microsoft.com/office/drawing/2014/main" id="{E0C0E851-974A-2E04-FC1C-2FE2942CF7D6}"/>
              </a:ext>
            </a:extLst>
          </p:cNvPr>
          <p:cNvSpPr/>
          <p:nvPr/>
        </p:nvSpPr>
        <p:spPr>
          <a:xfrm>
            <a:off x="1024449" y="338348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Grant </a:t>
            </a:r>
          </a:p>
        </p:txBody>
      </p:sp>
      <p:sp>
        <p:nvSpPr>
          <p:cNvPr id="30" name="Rectangle 29">
            <a:extLst>
              <a:ext uri="{FF2B5EF4-FFF2-40B4-BE49-F238E27FC236}">
                <a16:creationId xmlns:a16="http://schemas.microsoft.com/office/drawing/2014/main" id="{9B1CE409-10A9-383B-0B7B-E08C67EDB125}"/>
              </a:ext>
            </a:extLst>
          </p:cNvPr>
          <p:cNvSpPr/>
          <p:nvPr/>
        </p:nvSpPr>
        <p:spPr>
          <a:xfrm>
            <a:off x="1024449" y="394439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Designated  </a:t>
            </a:r>
          </a:p>
        </p:txBody>
      </p:sp>
      <p:sp>
        <p:nvSpPr>
          <p:cNvPr id="31" name="Rectangle 30">
            <a:extLst>
              <a:ext uri="{FF2B5EF4-FFF2-40B4-BE49-F238E27FC236}">
                <a16:creationId xmlns:a16="http://schemas.microsoft.com/office/drawing/2014/main" id="{E8CF664B-B95B-EC6F-F88D-4574EEAB3366}"/>
              </a:ext>
            </a:extLst>
          </p:cNvPr>
          <p:cNvSpPr/>
          <p:nvPr/>
        </p:nvSpPr>
        <p:spPr>
          <a:xfrm>
            <a:off x="1024448" y="450530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Fund  </a:t>
            </a:r>
          </a:p>
        </p:txBody>
      </p:sp>
      <p:sp>
        <p:nvSpPr>
          <p:cNvPr id="32" name="Rectangle 31">
            <a:extLst>
              <a:ext uri="{FF2B5EF4-FFF2-40B4-BE49-F238E27FC236}">
                <a16:creationId xmlns:a16="http://schemas.microsoft.com/office/drawing/2014/main" id="{D35957A9-6E5F-D609-2D18-8F52915CC283}"/>
              </a:ext>
            </a:extLst>
          </p:cNvPr>
          <p:cNvSpPr/>
          <p:nvPr/>
        </p:nvSpPr>
        <p:spPr>
          <a:xfrm>
            <a:off x="6606797" y="4491395"/>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Appropriation  </a:t>
            </a:r>
          </a:p>
        </p:txBody>
      </p:sp>
      <p:sp>
        <p:nvSpPr>
          <p:cNvPr id="33" name="Rectangle 32">
            <a:extLst>
              <a:ext uri="{FF2B5EF4-FFF2-40B4-BE49-F238E27FC236}">
                <a16:creationId xmlns:a16="http://schemas.microsoft.com/office/drawing/2014/main" id="{7CA8AEA0-8111-DD86-9DE5-699B2135924B}"/>
              </a:ext>
            </a:extLst>
          </p:cNvPr>
          <p:cNvSpPr/>
          <p:nvPr/>
        </p:nvSpPr>
        <p:spPr>
          <a:xfrm>
            <a:off x="3784363" y="2822578"/>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Company</a:t>
            </a:r>
          </a:p>
        </p:txBody>
      </p:sp>
      <p:sp>
        <p:nvSpPr>
          <p:cNvPr id="34" name="Rectangle 33">
            <a:extLst>
              <a:ext uri="{FF2B5EF4-FFF2-40B4-BE49-F238E27FC236}">
                <a16:creationId xmlns:a16="http://schemas.microsoft.com/office/drawing/2014/main" id="{E8639576-FB6E-BEF3-CB8D-78E2B6570D5C}"/>
              </a:ext>
            </a:extLst>
          </p:cNvPr>
          <p:cNvSpPr/>
          <p:nvPr/>
        </p:nvSpPr>
        <p:spPr>
          <a:xfrm>
            <a:off x="3784360" y="338348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Business Unit</a:t>
            </a:r>
          </a:p>
        </p:txBody>
      </p:sp>
      <p:sp>
        <p:nvSpPr>
          <p:cNvPr id="38" name="Rectangle 37">
            <a:extLst>
              <a:ext uri="{FF2B5EF4-FFF2-40B4-BE49-F238E27FC236}">
                <a16:creationId xmlns:a16="http://schemas.microsoft.com/office/drawing/2014/main" id="{C438800F-4969-FECA-8445-0D427EA0132E}"/>
              </a:ext>
            </a:extLst>
          </p:cNvPr>
          <p:cNvSpPr/>
          <p:nvPr/>
        </p:nvSpPr>
        <p:spPr>
          <a:xfrm>
            <a:off x="3784360" y="394439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Cost Center  </a:t>
            </a:r>
          </a:p>
        </p:txBody>
      </p:sp>
      <p:sp>
        <p:nvSpPr>
          <p:cNvPr id="39" name="Rectangle 38">
            <a:extLst>
              <a:ext uri="{FF2B5EF4-FFF2-40B4-BE49-F238E27FC236}">
                <a16:creationId xmlns:a16="http://schemas.microsoft.com/office/drawing/2014/main" id="{24014C3A-2458-3774-3B26-0D91AB29778A}"/>
              </a:ext>
            </a:extLst>
          </p:cNvPr>
          <p:cNvSpPr/>
          <p:nvPr/>
        </p:nvSpPr>
        <p:spPr>
          <a:xfrm>
            <a:off x="3784360" y="450530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Assignee</a:t>
            </a:r>
          </a:p>
        </p:txBody>
      </p:sp>
      <p:sp>
        <p:nvSpPr>
          <p:cNvPr id="40" name="Rectangle 39">
            <a:extLst>
              <a:ext uri="{FF2B5EF4-FFF2-40B4-BE49-F238E27FC236}">
                <a16:creationId xmlns:a16="http://schemas.microsoft.com/office/drawing/2014/main" id="{7BF24F53-8FF3-FC4F-6A0E-611989253CEB}"/>
              </a:ext>
            </a:extLst>
          </p:cNvPr>
          <p:cNvSpPr/>
          <p:nvPr/>
        </p:nvSpPr>
        <p:spPr>
          <a:xfrm>
            <a:off x="6591384" y="2834034"/>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Project  </a:t>
            </a:r>
          </a:p>
        </p:txBody>
      </p:sp>
      <p:sp>
        <p:nvSpPr>
          <p:cNvPr id="41" name="Rectangle 40">
            <a:extLst>
              <a:ext uri="{FF2B5EF4-FFF2-40B4-BE49-F238E27FC236}">
                <a16:creationId xmlns:a16="http://schemas.microsoft.com/office/drawing/2014/main" id="{3EF7661E-C11E-793B-D111-D528A840A21F}"/>
              </a:ext>
            </a:extLst>
          </p:cNvPr>
          <p:cNvSpPr/>
          <p:nvPr/>
        </p:nvSpPr>
        <p:spPr>
          <a:xfrm>
            <a:off x="6591382" y="3386487"/>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Activity</a:t>
            </a:r>
          </a:p>
        </p:txBody>
      </p:sp>
      <p:sp>
        <p:nvSpPr>
          <p:cNvPr id="43" name="Rectangle 42">
            <a:extLst>
              <a:ext uri="{FF2B5EF4-FFF2-40B4-BE49-F238E27FC236}">
                <a16:creationId xmlns:a16="http://schemas.microsoft.com/office/drawing/2014/main" id="{40B71D21-B473-91C3-377C-E3718926DF17}"/>
              </a:ext>
            </a:extLst>
          </p:cNvPr>
          <p:cNvSpPr/>
          <p:nvPr/>
        </p:nvSpPr>
        <p:spPr>
          <a:xfrm>
            <a:off x="6591382" y="3938941"/>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Program  </a:t>
            </a:r>
          </a:p>
        </p:txBody>
      </p:sp>
      <p:sp>
        <p:nvSpPr>
          <p:cNvPr id="44" name="Rectangle 43">
            <a:extLst>
              <a:ext uri="{FF2B5EF4-FFF2-40B4-BE49-F238E27FC236}">
                <a16:creationId xmlns:a16="http://schemas.microsoft.com/office/drawing/2014/main" id="{C5E33991-B0C2-3117-D2CB-C0C793490B77}"/>
              </a:ext>
            </a:extLst>
          </p:cNvPr>
          <p:cNvSpPr/>
          <p:nvPr/>
        </p:nvSpPr>
        <p:spPr>
          <a:xfrm>
            <a:off x="9397210" y="2834034"/>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Spend Category  </a:t>
            </a:r>
          </a:p>
        </p:txBody>
      </p:sp>
      <p:sp>
        <p:nvSpPr>
          <p:cNvPr id="48" name="Rectangle 47">
            <a:extLst>
              <a:ext uri="{FF2B5EF4-FFF2-40B4-BE49-F238E27FC236}">
                <a16:creationId xmlns:a16="http://schemas.microsoft.com/office/drawing/2014/main" id="{85046911-E885-46C4-4A29-9CF12A8E1676}"/>
              </a:ext>
            </a:extLst>
          </p:cNvPr>
          <p:cNvSpPr/>
          <p:nvPr/>
        </p:nvSpPr>
        <p:spPr>
          <a:xfrm>
            <a:off x="9397208" y="3370220"/>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Revenue Category</a:t>
            </a:r>
          </a:p>
        </p:txBody>
      </p:sp>
      <p:sp>
        <p:nvSpPr>
          <p:cNvPr id="49" name="Rectangle 48">
            <a:extLst>
              <a:ext uri="{FF2B5EF4-FFF2-40B4-BE49-F238E27FC236}">
                <a16:creationId xmlns:a16="http://schemas.microsoft.com/office/drawing/2014/main" id="{BF730A49-38E2-2AD0-8AFD-46E0BFB6512B}"/>
              </a:ext>
            </a:extLst>
          </p:cNvPr>
          <p:cNvSpPr/>
          <p:nvPr/>
        </p:nvSpPr>
        <p:spPr>
          <a:xfrm>
            <a:off x="9397208" y="3906406"/>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Ledger Account  </a:t>
            </a:r>
          </a:p>
        </p:txBody>
      </p:sp>
      <p:sp>
        <p:nvSpPr>
          <p:cNvPr id="51" name="TextBox 50">
            <a:extLst>
              <a:ext uri="{FF2B5EF4-FFF2-40B4-BE49-F238E27FC236}">
                <a16:creationId xmlns:a16="http://schemas.microsoft.com/office/drawing/2014/main" id="{7331E15D-4264-216A-624F-B89D4FDA9C66}"/>
              </a:ext>
            </a:extLst>
          </p:cNvPr>
          <p:cNvSpPr txBox="1"/>
          <p:nvPr/>
        </p:nvSpPr>
        <p:spPr>
          <a:xfrm rot="16200000">
            <a:off x="-580315" y="3949794"/>
            <a:ext cx="1994716"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B14"/>
                </a:solidFill>
                <a:effectLst/>
                <a:uLnTx/>
                <a:uFillTx/>
                <a:ea typeface="+mn-ea"/>
                <a:cs typeface="+mn-cs"/>
              </a:rPr>
              <a:t>FDM Worktags</a:t>
            </a:r>
          </a:p>
        </p:txBody>
      </p:sp>
      <p:sp>
        <p:nvSpPr>
          <p:cNvPr id="52" name="TextBox 51">
            <a:extLst>
              <a:ext uri="{FF2B5EF4-FFF2-40B4-BE49-F238E27FC236}">
                <a16:creationId xmlns:a16="http://schemas.microsoft.com/office/drawing/2014/main" id="{402F6230-7461-8927-04F3-DFA9322B3AEA}"/>
              </a:ext>
            </a:extLst>
          </p:cNvPr>
          <p:cNvSpPr txBox="1"/>
          <p:nvPr/>
        </p:nvSpPr>
        <p:spPr>
          <a:xfrm>
            <a:off x="3905672" y="2304084"/>
            <a:ext cx="1617006" cy="316407"/>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Unit</a:t>
            </a:r>
          </a:p>
        </p:txBody>
      </p:sp>
      <p:sp>
        <p:nvSpPr>
          <p:cNvPr id="64" name="TextBox 63">
            <a:extLst>
              <a:ext uri="{FF2B5EF4-FFF2-40B4-BE49-F238E27FC236}">
                <a16:creationId xmlns:a16="http://schemas.microsoft.com/office/drawing/2014/main" id="{9E996DB5-2486-F979-BABD-947BC709B99D}"/>
              </a:ext>
            </a:extLst>
          </p:cNvPr>
          <p:cNvSpPr txBox="1"/>
          <p:nvPr/>
        </p:nvSpPr>
        <p:spPr>
          <a:xfrm>
            <a:off x="6728109" y="2304084"/>
            <a:ext cx="1617006" cy="316407"/>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Activity</a:t>
            </a:r>
          </a:p>
        </p:txBody>
      </p:sp>
      <p:sp>
        <p:nvSpPr>
          <p:cNvPr id="65" name="TextBox 64">
            <a:extLst>
              <a:ext uri="{FF2B5EF4-FFF2-40B4-BE49-F238E27FC236}">
                <a16:creationId xmlns:a16="http://schemas.microsoft.com/office/drawing/2014/main" id="{6D5FC7C9-7711-3DC0-2D29-D38FA5C3746D}"/>
              </a:ext>
            </a:extLst>
          </p:cNvPr>
          <p:cNvSpPr txBox="1"/>
          <p:nvPr/>
        </p:nvSpPr>
        <p:spPr>
          <a:xfrm>
            <a:off x="9500303" y="2304084"/>
            <a:ext cx="1617006" cy="316407"/>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Classification</a:t>
            </a:r>
          </a:p>
        </p:txBody>
      </p:sp>
      <p:sp>
        <p:nvSpPr>
          <p:cNvPr id="66" name="Rectangle: Rounded Corners 65">
            <a:extLst>
              <a:ext uri="{FF2B5EF4-FFF2-40B4-BE49-F238E27FC236}">
                <a16:creationId xmlns:a16="http://schemas.microsoft.com/office/drawing/2014/main" id="{EE7C8253-5364-A911-3C9F-5ADB8616F2B9}"/>
              </a:ext>
            </a:extLst>
          </p:cNvPr>
          <p:cNvSpPr/>
          <p:nvPr/>
        </p:nvSpPr>
        <p:spPr>
          <a:xfrm>
            <a:off x="697134" y="1391707"/>
            <a:ext cx="2589462" cy="895076"/>
          </a:xfrm>
          <a:prstGeom prst="roundRect">
            <a:avLst/>
          </a:prstGeom>
          <a:solidFill>
            <a:schemeClr val="accent1">
              <a:lumMod val="50000"/>
            </a:schemeClr>
          </a:solidFill>
          <a:ln w="28575">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What is the “color of money”?</a:t>
            </a:r>
          </a:p>
        </p:txBody>
      </p:sp>
      <p:sp>
        <p:nvSpPr>
          <p:cNvPr id="67" name="Rectangle: Rounded Corners 66">
            <a:extLst>
              <a:ext uri="{FF2B5EF4-FFF2-40B4-BE49-F238E27FC236}">
                <a16:creationId xmlns:a16="http://schemas.microsoft.com/office/drawing/2014/main" id="{ECC6734F-2C06-D0A2-8A3B-F201DBD3FA5D}"/>
              </a:ext>
            </a:extLst>
          </p:cNvPr>
          <p:cNvSpPr/>
          <p:nvPr/>
        </p:nvSpPr>
        <p:spPr>
          <a:xfrm>
            <a:off x="3469509" y="1391707"/>
            <a:ext cx="2589462" cy="895076"/>
          </a:xfrm>
          <a:prstGeom prst="roundRect">
            <a:avLst/>
          </a:prstGeom>
          <a:solidFill>
            <a:schemeClr val="accent1">
              <a:lumMod val="50000"/>
            </a:schemeClr>
          </a:solidFill>
          <a:ln w="28575">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Who owns or is responsible for the </a:t>
            </a:r>
            <a:r>
              <a:rPr kumimoji="0" lang="en-US" sz="1600" b="1" i="0" u="none" strike="noStrike" kern="1200" cap="none" spc="0" normalizeH="0" baseline="0" noProof="0">
                <a:ln>
                  <a:noFill/>
                </a:ln>
                <a:solidFill>
                  <a:schemeClr val="bg1"/>
                </a:solidFill>
                <a:effectLst/>
                <a:uLnTx/>
                <a:uFillTx/>
                <a:ea typeface="+mn-ea"/>
                <a:cs typeface="+mn-cs"/>
              </a:rPr>
              <a:t>financial activity?</a:t>
            </a:r>
          </a:p>
        </p:txBody>
      </p:sp>
      <p:sp>
        <p:nvSpPr>
          <p:cNvPr id="68" name="Rectangle: Rounded Corners 67">
            <a:extLst>
              <a:ext uri="{FF2B5EF4-FFF2-40B4-BE49-F238E27FC236}">
                <a16:creationId xmlns:a16="http://schemas.microsoft.com/office/drawing/2014/main" id="{5A877DD9-E3EF-0799-E4EF-11C59A3E0462}"/>
              </a:ext>
            </a:extLst>
          </p:cNvPr>
          <p:cNvSpPr/>
          <p:nvPr/>
        </p:nvSpPr>
        <p:spPr>
          <a:xfrm>
            <a:off x="6241882" y="1391707"/>
            <a:ext cx="2589462" cy="895076"/>
          </a:xfrm>
          <a:prstGeom prst="roundRect">
            <a:avLst/>
          </a:prstGeom>
          <a:solidFill>
            <a:schemeClr val="accent1">
              <a:lumMod val="50000"/>
            </a:schemeClr>
          </a:solidFill>
          <a:ln w="28575">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How are the funds being used?</a:t>
            </a:r>
          </a:p>
        </p:txBody>
      </p:sp>
      <p:sp>
        <p:nvSpPr>
          <p:cNvPr id="69" name="Rectangle: Rounded Corners 68">
            <a:extLst>
              <a:ext uri="{FF2B5EF4-FFF2-40B4-BE49-F238E27FC236}">
                <a16:creationId xmlns:a16="http://schemas.microsoft.com/office/drawing/2014/main" id="{090B4BB6-EA94-DE86-FA4C-F56BDA91DC25}"/>
              </a:ext>
            </a:extLst>
          </p:cNvPr>
          <p:cNvSpPr/>
          <p:nvPr/>
        </p:nvSpPr>
        <p:spPr>
          <a:xfrm>
            <a:off x="9014256" y="1391707"/>
            <a:ext cx="2589462" cy="895076"/>
          </a:xfrm>
          <a:prstGeom prst="roundRect">
            <a:avLst/>
          </a:prstGeom>
          <a:solidFill>
            <a:schemeClr val="accent1">
              <a:lumMod val="50000"/>
            </a:schemeClr>
          </a:solidFill>
          <a:ln w="28575">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What is </a:t>
            </a:r>
            <a:r>
              <a:rPr kumimoji="0" lang="en-US" sz="1600" b="1" i="0" u="none" strike="noStrike" kern="1200" cap="none" spc="0" normalizeH="0" baseline="0" noProof="0">
                <a:ln>
                  <a:noFill/>
                </a:ln>
                <a:solidFill>
                  <a:schemeClr val="bg1"/>
                </a:solidFill>
                <a:effectLst/>
                <a:uLnTx/>
                <a:uFillTx/>
                <a:ea typeface="+mn-ea"/>
                <a:cs typeface="+mn-cs"/>
              </a:rPr>
              <a:t>the accounting classification of the transaction</a:t>
            </a:r>
            <a:r>
              <a:rPr kumimoji="0" lang="en-US" sz="1600" b="1" i="0" u="none" strike="noStrike" kern="1200" cap="none" spc="0" normalizeH="0" baseline="0" noProof="0">
                <a:ln>
                  <a:noFill/>
                </a:ln>
                <a:solidFill>
                  <a:srgbClr val="FFFFFF"/>
                </a:solidFill>
                <a:effectLst/>
                <a:uLnTx/>
                <a:uFillTx/>
                <a:ea typeface="+mn-ea"/>
                <a:cs typeface="+mn-cs"/>
              </a:rPr>
              <a:t>?</a:t>
            </a:r>
          </a:p>
        </p:txBody>
      </p:sp>
      <p:sp>
        <p:nvSpPr>
          <p:cNvPr id="70" name="Rectangle 69">
            <a:extLst>
              <a:ext uri="{FF2B5EF4-FFF2-40B4-BE49-F238E27FC236}">
                <a16:creationId xmlns:a16="http://schemas.microsoft.com/office/drawing/2014/main" id="{D844B5EA-C4FF-E69E-4F71-D4C960A1B408}"/>
              </a:ext>
            </a:extLst>
          </p:cNvPr>
          <p:cNvSpPr/>
          <p:nvPr/>
        </p:nvSpPr>
        <p:spPr>
          <a:xfrm>
            <a:off x="3784360" y="5042185"/>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Region  </a:t>
            </a:r>
          </a:p>
        </p:txBody>
      </p:sp>
      <p:sp>
        <p:nvSpPr>
          <p:cNvPr id="71" name="Rectangle 70">
            <a:extLst>
              <a:ext uri="{FF2B5EF4-FFF2-40B4-BE49-F238E27FC236}">
                <a16:creationId xmlns:a16="http://schemas.microsoft.com/office/drawing/2014/main" id="{74BE7059-449B-E241-7D08-CAD2A99BE0D3}"/>
              </a:ext>
            </a:extLst>
          </p:cNvPr>
          <p:cNvSpPr/>
          <p:nvPr/>
        </p:nvSpPr>
        <p:spPr>
          <a:xfrm>
            <a:off x="6606797" y="5042184"/>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a:solidFill>
                  <a:srgbClr val="000000"/>
                </a:solidFill>
              </a:rPr>
              <a:t>Initiative</a:t>
            </a:r>
            <a:endParaRPr kumimoji="0" lang="en-US" sz="1600" b="1" i="0" u="none" strike="noStrike" kern="1200" cap="none" spc="0" normalizeH="0" baseline="0" noProof="0">
              <a:ln>
                <a:noFill/>
              </a:ln>
              <a:solidFill>
                <a:srgbClr val="000000"/>
              </a:solidFill>
              <a:effectLst/>
              <a:uLnTx/>
              <a:uFillTx/>
              <a:ea typeface="+mn-ea"/>
              <a:cs typeface="+mn-cs"/>
            </a:endParaRPr>
          </a:p>
        </p:txBody>
      </p:sp>
      <p:sp>
        <p:nvSpPr>
          <p:cNvPr id="72" name="Rectangle 71">
            <a:extLst>
              <a:ext uri="{FF2B5EF4-FFF2-40B4-BE49-F238E27FC236}">
                <a16:creationId xmlns:a16="http://schemas.microsoft.com/office/drawing/2014/main" id="{444146AC-CE50-63D1-8282-E6E1D88252FF}"/>
              </a:ext>
            </a:extLst>
          </p:cNvPr>
          <p:cNvSpPr/>
          <p:nvPr/>
        </p:nvSpPr>
        <p:spPr>
          <a:xfrm>
            <a:off x="1024448" y="5077918"/>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600" b="1">
                <a:solidFill>
                  <a:srgbClr val="000000"/>
                </a:solidFill>
              </a:rPr>
              <a:t>Budget Year</a:t>
            </a:r>
          </a:p>
        </p:txBody>
      </p:sp>
      <p:cxnSp>
        <p:nvCxnSpPr>
          <p:cNvPr id="73" name="Straight Connector 72">
            <a:extLst>
              <a:ext uri="{FF2B5EF4-FFF2-40B4-BE49-F238E27FC236}">
                <a16:creationId xmlns:a16="http://schemas.microsoft.com/office/drawing/2014/main" id="{AD9A3FFA-0FA6-773F-AE37-89C9D10D739E}"/>
              </a:ext>
            </a:extLst>
          </p:cNvPr>
          <p:cNvCxnSpPr/>
          <p:nvPr/>
        </p:nvCxnSpPr>
        <p:spPr>
          <a:xfrm>
            <a:off x="9153368" y="4592320"/>
            <a:ext cx="2377440"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
        <p:nvSpPr>
          <p:cNvPr id="74" name="Rectangle 73">
            <a:extLst>
              <a:ext uri="{FF2B5EF4-FFF2-40B4-BE49-F238E27FC236}">
                <a16:creationId xmlns:a16="http://schemas.microsoft.com/office/drawing/2014/main" id="{FFF17C47-67D6-429B-6BDE-3EFCF95C01F7}"/>
              </a:ext>
            </a:extLst>
          </p:cNvPr>
          <p:cNvSpPr/>
          <p:nvPr/>
        </p:nvSpPr>
        <p:spPr>
          <a:xfrm>
            <a:off x="9572031" y="5150294"/>
            <a:ext cx="1463040" cy="274320"/>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ea typeface="+mn-ea"/>
                <a:cs typeface="+mn-cs"/>
              </a:rPr>
              <a:t>Sales Item</a:t>
            </a:r>
          </a:p>
        </p:txBody>
      </p:sp>
      <p:sp>
        <p:nvSpPr>
          <p:cNvPr id="75" name="Rectangle 74">
            <a:extLst>
              <a:ext uri="{FF2B5EF4-FFF2-40B4-BE49-F238E27FC236}">
                <a16:creationId xmlns:a16="http://schemas.microsoft.com/office/drawing/2014/main" id="{5A3E3F68-F04E-2A51-7DC7-54EC5CC3F49F}"/>
              </a:ext>
            </a:extLst>
          </p:cNvPr>
          <p:cNvSpPr/>
          <p:nvPr/>
        </p:nvSpPr>
        <p:spPr>
          <a:xfrm>
            <a:off x="9572031" y="5463793"/>
            <a:ext cx="1463040" cy="274320"/>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ea typeface="+mn-ea"/>
                <a:cs typeface="+mn-cs"/>
              </a:rPr>
              <a:t>Catalog Item</a:t>
            </a:r>
          </a:p>
        </p:txBody>
      </p:sp>
      <p:sp>
        <p:nvSpPr>
          <p:cNvPr id="76" name="TextBox 75">
            <a:extLst>
              <a:ext uri="{FF2B5EF4-FFF2-40B4-BE49-F238E27FC236}">
                <a16:creationId xmlns:a16="http://schemas.microsoft.com/office/drawing/2014/main" id="{454EE2CF-027D-8476-F00B-48DCC88B4A6D}"/>
              </a:ext>
            </a:extLst>
          </p:cNvPr>
          <p:cNvSpPr txBox="1"/>
          <p:nvPr/>
        </p:nvSpPr>
        <p:spPr>
          <a:xfrm>
            <a:off x="9419022" y="4608598"/>
            <a:ext cx="1859629" cy="523220"/>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For </a:t>
            </a:r>
            <a:r>
              <a:rPr lang="en-US" sz="1400" b="1" i="1">
                <a:solidFill>
                  <a:srgbClr val="000B14"/>
                </a:solidFill>
              </a:rPr>
              <a:t>external &amp; internal billing only</a:t>
            </a:r>
            <a:endParaRPr kumimoji="0" lang="en-US" sz="1400" b="1" i="1" u="none" strike="noStrike" kern="1200" cap="none" spc="0" normalizeH="0" baseline="0" noProof="0">
              <a:ln>
                <a:noFill/>
              </a:ln>
              <a:solidFill>
                <a:srgbClr val="000B14"/>
              </a:solidFill>
              <a:effectLst/>
              <a:uLnTx/>
              <a:uFillTx/>
              <a:ea typeface="+mn-ea"/>
              <a:cs typeface="+mn-cs"/>
            </a:endParaRPr>
          </a:p>
        </p:txBody>
      </p:sp>
    </p:spTree>
    <p:extLst>
      <p:ext uri="{BB962C8B-B14F-4D97-AF65-F5344CB8AC3E}">
        <p14:creationId xmlns:p14="http://schemas.microsoft.com/office/powerpoint/2010/main" val="4212639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CB2F8-0560-62CD-8EDB-A9143E2D6933}"/>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sp>
        <p:nvSpPr>
          <p:cNvPr id="4" name="Rectangle 3">
            <a:extLst>
              <a:ext uri="{FF2B5EF4-FFF2-40B4-BE49-F238E27FC236}">
                <a16:creationId xmlns:a16="http://schemas.microsoft.com/office/drawing/2014/main" id="{D1BF2E12-F9CD-ECD8-084B-842BD1BF8E6C}"/>
              </a:ext>
            </a:extLst>
          </p:cNvPr>
          <p:cNvSpPr/>
          <p:nvPr/>
        </p:nvSpPr>
        <p:spPr>
          <a:xfrm>
            <a:off x="3140207" y="1278647"/>
            <a:ext cx="8222737" cy="886513"/>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6" name="Rectangle 5">
            <a:extLst>
              <a:ext uri="{FF2B5EF4-FFF2-40B4-BE49-F238E27FC236}">
                <a16:creationId xmlns:a16="http://schemas.microsoft.com/office/drawing/2014/main" id="{5F99BCF2-FB60-6C51-D1B2-34CAE9728AAC}"/>
              </a:ext>
            </a:extLst>
          </p:cNvPr>
          <p:cNvSpPr/>
          <p:nvPr/>
        </p:nvSpPr>
        <p:spPr>
          <a:xfrm>
            <a:off x="641405" y="1278646"/>
            <a:ext cx="2490906" cy="886514"/>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Company</a:t>
            </a:r>
          </a:p>
        </p:txBody>
      </p:sp>
      <p:sp>
        <p:nvSpPr>
          <p:cNvPr id="8" name="TextBox 7">
            <a:extLst>
              <a:ext uri="{FF2B5EF4-FFF2-40B4-BE49-F238E27FC236}">
                <a16:creationId xmlns:a16="http://schemas.microsoft.com/office/drawing/2014/main" id="{B865DEA6-3494-7EB2-FF24-D6B45ED0AE8E}"/>
              </a:ext>
            </a:extLst>
          </p:cNvPr>
          <p:cNvSpPr txBox="1"/>
          <p:nvPr/>
        </p:nvSpPr>
        <p:spPr>
          <a:xfrm>
            <a:off x="3191008" y="1280099"/>
            <a:ext cx="8149692" cy="761747"/>
          </a:xfrm>
          <a:prstGeom prst="rect">
            <a:avLst/>
          </a:prstGeom>
          <a:noFill/>
        </p:spPr>
        <p:txBody>
          <a:bodyPr wrap="square">
            <a:spAutoFit/>
          </a:bodyPr>
          <a:lstStyle/>
          <a:p>
            <a:pPr lvl="0">
              <a:defRPr/>
            </a:pPr>
            <a:r>
              <a:rPr lang="en-US" sz="1450">
                <a:solidFill>
                  <a:srgbClr val="000B14"/>
                </a:solidFill>
              </a:rPr>
              <a:t>Company represents unique business entities within an enterprise, which are usually separate legal entities. Company is considered the level at which one holds a balanced set of books. All transactions must have a Company (“required”).</a:t>
            </a:r>
            <a:endParaRPr kumimoji="0" lang="en-US" sz="1450" b="0" i="0" u="none" strike="noStrike" kern="1200" cap="none" spc="0" normalizeH="0" baseline="0" noProof="0">
              <a:solidFill>
                <a:srgbClr val="000B14"/>
              </a:solidFill>
              <a:effectLst/>
              <a:uLnTx/>
              <a:uFillTx/>
              <a:ea typeface="+mn-ea"/>
              <a:cs typeface="+mn-cs"/>
            </a:endParaRPr>
          </a:p>
        </p:txBody>
      </p:sp>
      <p:sp>
        <p:nvSpPr>
          <p:cNvPr id="23" name="Rectangle 22">
            <a:extLst>
              <a:ext uri="{FF2B5EF4-FFF2-40B4-BE49-F238E27FC236}">
                <a16:creationId xmlns:a16="http://schemas.microsoft.com/office/drawing/2014/main" id="{939D5342-DA54-FC27-D3C2-6884B91FBCBA}"/>
              </a:ext>
            </a:extLst>
          </p:cNvPr>
          <p:cNvSpPr/>
          <p:nvPr/>
        </p:nvSpPr>
        <p:spPr>
          <a:xfrm>
            <a:off x="3117281" y="2354114"/>
            <a:ext cx="8263951" cy="867002"/>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4" name="Rectangle 23">
            <a:extLst>
              <a:ext uri="{FF2B5EF4-FFF2-40B4-BE49-F238E27FC236}">
                <a16:creationId xmlns:a16="http://schemas.microsoft.com/office/drawing/2014/main" id="{D6925650-D1AB-1AF3-9B0B-28BF805908B9}"/>
              </a:ext>
            </a:extLst>
          </p:cNvPr>
          <p:cNvSpPr/>
          <p:nvPr/>
        </p:nvSpPr>
        <p:spPr>
          <a:xfrm>
            <a:off x="659693" y="2354114"/>
            <a:ext cx="2490906" cy="867003"/>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Business Unit</a:t>
            </a:r>
          </a:p>
        </p:txBody>
      </p:sp>
      <p:sp>
        <p:nvSpPr>
          <p:cNvPr id="25" name="TextBox 24">
            <a:extLst>
              <a:ext uri="{FF2B5EF4-FFF2-40B4-BE49-F238E27FC236}">
                <a16:creationId xmlns:a16="http://schemas.microsoft.com/office/drawing/2014/main" id="{0F4C0551-81A2-F727-9911-619929BA74DE}"/>
              </a:ext>
            </a:extLst>
          </p:cNvPr>
          <p:cNvSpPr txBox="1"/>
          <p:nvPr/>
        </p:nvSpPr>
        <p:spPr>
          <a:xfrm>
            <a:off x="3209296" y="2362483"/>
            <a:ext cx="8006836" cy="761747"/>
          </a:xfrm>
          <a:prstGeom prst="rect">
            <a:avLst/>
          </a:prstGeom>
          <a:noFill/>
        </p:spPr>
        <p:txBody>
          <a:bodyPr wrap="square">
            <a:spAutoFit/>
          </a:bodyPr>
          <a:lstStyle/>
          <a:p>
            <a:pPr lvl="0">
              <a:defRPr/>
            </a:pPr>
            <a:r>
              <a:rPr lang="en-US" sz="1450">
                <a:solidFill>
                  <a:srgbClr val="000B14"/>
                </a:solidFill>
              </a:rPr>
              <a:t>Business Unit is for a limited subset of organizations that have specific balance sheet reporting requirements, such as account receivable or deferred revenue. Use of Business Unit is optional and generally only applicable to certain units.</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7" name="Rectangle 26">
            <a:extLst>
              <a:ext uri="{FF2B5EF4-FFF2-40B4-BE49-F238E27FC236}">
                <a16:creationId xmlns:a16="http://schemas.microsoft.com/office/drawing/2014/main" id="{04ED6857-58F5-A730-1B7D-4EE01BBEE594}"/>
              </a:ext>
            </a:extLst>
          </p:cNvPr>
          <p:cNvSpPr/>
          <p:nvPr/>
        </p:nvSpPr>
        <p:spPr>
          <a:xfrm>
            <a:off x="3158495" y="3379043"/>
            <a:ext cx="8222737" cy="90460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8" name="Rectangle 27">
            <a:extLst>
              <a:ext uri="{FF2B5EF4-FFF2-40B4-BE49-F238E27FC236}">
                <a16:creationId xmlns:a16="http://schemas.microsoft.com/office/drawing/2014/main" id="{8B9EF3F0-AD1B-90F5-B816-B9C99AF9EE0C}"/>
              </a:ext>
            </a:extLst>
          </p:cNvPr>
          <p:cNvSpPr/>
          <p:nvPr/>
        </p:nvSpPr>
        <p:spPr>
          <a:xfrm>
            <a:off x="659693" y="3383588"/>
            <a:ext cx="2490906" cy="899237"/>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Cost Center</a:t>
            </a:r>
          </a:p>
        </p:txBody>
      </p:sp>
      <p:sp>
        <p:nvSpPr>
          <p:cNvPr id="29" name="TextBox 28">
            <a:extLst>
              <a:ext uri="{FF2B5EF4-FFF2-40B4-BE49-F238E27FC236}">
                <a16:creationId xmlns:a16="http://schemas.microsoft.com/office/drawing/2014/main" id="{DABAA4CF-E995-D517-AE57-E4CC4EF5B893}"/>
              </a:ext>
            </a:extLst>
          </p:cNvPr>
          <p:cNvSpPr txBox="1"/>
          <p:nvPr/>
        </p:nvSpPr>
        <p:spPr>
          <a:xfrm>
            <a:off x="3209296" y="3382637"/>
            <a:ext cx="8146535" cy="761747"/>
          </a:xfrm>
          <a:prstGeom prst="rect">
            <a:avLst/>
          </a:prstGeom>
          <a:noFill/>
        </p:spPr>
        <p:txBody>
          <a:bodyPr wrap="square">
            <a:spAutoFit/>
          </a:bodyPr>
          <a:lstStyle/>
          <a:p>
            <a:pPr lvl="0">
              <a:defRPr/>
            </a:pPr>
            <a:r>
              <a:rPr lang="en-US" sz="1450">
                <a:solidFill>
                  <a:srgbClr val="000B14"/>
                </a:solidFill>
              </a:rPr>
              <a:t>Cost Centers are units used to hold revenues and expenses, have budgets and clearly defined responsible person(s), and whose activities are intended to be on-going or recurring. All transactions must have a Cost Center (“required”).</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31" name="Rectangle 30">
            <a:extLst>
              <a:ext uri="{FF2B5EF4-FFF2-40B4-BE49-F238E27FC236}">
                <a16:creationId xmlns:a16="http://schemas.microsoft.com/office/drawing/2014/main" id="{1CAD5EF7-3491-3DA3-36F8-331048FE0860}"/>
              </a:ext>
            </a:extLst>
          </p:cNvPr>
          <p:cNvSpPr/>
          <p:nvPr/>
        </p:nvSpPr>
        <p:spPr>
          <a:xfrm>
            <a:off x="3158495" y="4453161"/>
            <a:ext cx="8222737" cy="90253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32" name="Rectangle 31">
            <a:extLst>
              <a:ext uri="{FF2B5EF4-FFF2-40B4-BE49-F238E27FC236}">
                <a16:creationId xmlns:a16="http://schemas.microsoft.com/office/drawing/2014/main" id="{86CA6F0C-35D3-C66E-9E68-9426D2CFE3F6}"/>
              </a:ext>
            </a:extLst>
          </p:cNvPr>
          <p:cNvSpPr/>
          <p:nvPr/>
        </p:nvSpPr>
        <p:spPr>
          <a:xfrm>
            <a:off x="685094" y="4453161"/>
            <a:ext cx="2490906" cy="902532"/>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Assignee</a:t>
            </a:r>
          </a:p>
        </p:txBody>
      </p:sp>
      <p:sp>
        <p:nvSpPr>
          <p:cNvPr id="33" name="TextBox 32">
            <a:extLst>
              <a:ext uri="{FF2B5EF4-FFF2-40B4-BE49-F238E27FC236}">
                <a16:creationId xmlns:a16="http://schemas.microsoft.com/office/drawing/2014/main" id="{BA5B1B5F-ABA3-6408-EFBC-FC8BA40DA743}"/>
              </a:ext>
            </a:extLst>
          </p:cNvPr>
          <p:cNvSpPr txBox="1"/>
          <p:nvPr/>
        </p:nvSpPr>
        <p:spPr>
          <a:xfrm>
            <a:off x="3209296" y="4432855"/>
            <a:ext cx="8263950" cy="761747"/>
          </a:xfrm>
          <a:prstGeom prst="rect">
            <a:avLst/>
          </a:prstGeom>
          <a:noFill/>
        </p:spPr>
        <p:txBody>
          <a:bodyPr wrap="square">
            <a:spAutoFit/>
          </a:bodyPr>
          <a:lstStyle/>
          <a:p>
            <a:pPr lvl="0">
              <a:defRPr/>
            </a:pPr>
            <a:r>
              <a:rPr lang="en-US" sz="1450">
                <a:solidFill>
                  <a:srgbClr val="000B14"/>
                </a:solidFill>
              </a:rPr>
              <a:t>Assignee allows for tracking by individual and for identifying and reporting on financial activity and balances for which the individual has been granted spending authority (e.g., faculty, staff). Use of Assignee is optional.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35" name="Rectangle 34">
            <a:extLst>
              <a:ext uri="{FF2B5EF4-FFF2-40B4-BE49-F238E27FC236}">
                <a16:creationId xmlns:a16="http://schemas.microsoft.com/office/drawing/2014/main" id="{EA9D462C-FE35-48C2-31A8-E5ADD6350F2B}"/>
              </a:ext>
            </a:extLst>
          </p:cNvPr>
          <p:cNvSpPr/>
          <p:nvPr/>
        </p:nvSpPr>
        <p:spPr>
          <a:xfrm>
            <a:off x="3183896" y="5525638"/>
            <a:ext cx="8222737" cy="90253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highlight>
                <a:srgbClr val="FFFF00"/>
              </a:highlight>
              <a:uLnTx/>
              <a:uFillTx/>
              <a:ea typeface="+mn-ea"/>
              <a:cs typeface="+mn-cs"/>
            </a:endParaRPr>
          </a:p>
        </p:txBody>
      </p:sp>
      <p:sp>
        <p:nvSpPr>
          <p:cNvPr id="36" name="Rectangle 35">
            <a:extLst>
              <a:ext uri="{FF2B5EF4-FFF2-40B4-BE49-F238E27FC236}">
                <a16:creationId xmlns:a16="http://schemas.microsoft.com/office/drawing/2014/main" id="{B9F4D904-F789-C809-D47C-D16E3F33222B}"/>
              </a:ext>
            </a:extLst>
          </p:cNvPr>
          <p:cNvSpPr/>
          <p:nvPr/>
        </p:nvSpPr>
        <p:spPr>
          <a:xfrm>
            <a:off x="685094" y="5516491"/>
            <a:ext cx="2490906" cy="891824"/>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Region</a:t>
            </a:r>
          </a:p>
        </p:txBody>
      </p:sp>
      <p:sp>
        <p:nvSpPr>
          <p:cNvPr id="37" name="TextBox 36">
            <a:extLst>
              <a:ext uri="{FF2B5EF4-FFF2-40B4-BE49-F238E27FC236}">
                <a16:creationId xmlns:a16="http://schemas.microsoft.com/office/drawing/2014/main" id="{85845AB4-E3E9-3F36-14BB-FC21657FDB74}"/>
              </a:ext>
            </a:extLst>
          </p:cNvPr>
          <p:cNvSpPr txBox="1"/>
          <p:nvPr/>
        </p:nvSpPr>
        <p:spPr>
          <a:xfrm>
            <a:off x="3234697" y="5499046"/>
            <a:ext cx="8263950" cy="761747"/>
          </a:xfrm>
          <a:prstGeom prst="rect">
            <a:avLst/>
          </a:prstGeom>
          <a:noFill/>
        </p:spPr>
        <p:txBody>
          <a:bodyPr wrap="square">
            <a:spAutoFit/>
          </a:bodyPr>
          <a:lstStyle/>
          <a:p>
            <a:pPr lvl="0">
              <a:defRPr/>
            </a:pPr>
            <a:r>
              <a:rPr lang="en-US" sz="1450">
                <a:solidFill>
                  <a:srgbClr val="000B14"/>
                </a:solidFill>
              </a:rPr>
              <a:t>Region is intended for larger campus organizations that need to track the general area where a financial transaction occurs, such as a campus, clinic, county or hospital. Use of Region is optional.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10" name="Rectangle 9">
            <a:extLst>
              <a:ext uri="{FF2B5EF4-FFF2-40B4-BE49-F238E27FC236}">
                <a16:creationId xmlns:a16="http://schemas.microsoft.com/office/drawing/2014/main" id="{ED3DB443-BA65-6EA3-1F07-0303D202308B}"/>
              </a:ext>
            </a:extLst>
          </p:cNvPr>
          <p:cNvSpPr/>
          <p:nvPr/>
        </p:nvSpPr>
        <p:spPr>
          <a:xfrm>
            <a:off x="7906086" y="1893983"/>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5 characters - UFLOR</a:t>
            </a:r>
          </a:p>
        </p:txBody>
      </p:sp>
      <p:sp>
        <p:nvSpPr>
          <p:cNvPr id="12" name="Rectangle 11">
            <a:extLst>
              <a:ext uri="{FF2B5EF4-FFF2-40B4-BE49-F238E27FC236}">
                <a16:creationId xmlns:a16="http://schemas.microsoft.com/office/drawing/2014/main" id="{A3901165-50A2-844F-89E1-50ABB4C7F561}"/>
              </a:ext>
            </a:extLst>
          </p:cNvPr>
          <p:cNvSpPr/>
          <p:nvPr/>
        </p:nvSpPr>
        <p:spPr>
          <a:xfrm>
            <a:off x="7903038" y="2960783"/>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5 characters – BU123</a:t>
            </a:r>
          </a:p>
        </p:txBody>
      </p:sp>
      <p:sp>
        <p:nvSpPr>
          <p:cNvPr id="14" name="Rectangle 13">
            <a:extLst>
              <a:ext uri="{FF2B5EF4-FFF2-40B4-BE49-F238E27FC236}">
                <a16:creationId xmlns:a16="http://schemas.microsoft.com/office/drawing/2014/main" id="{03E64C6E-EB7F-DF80-0DE5-B5A20D6B45D6}"/>
              </a:ext>
            </a:extLst>
          </p:cNvPr>
          <p:cNvSpPr/>
          <p:nvPr/>
        </p:nvSpPr>
        <p:spPr>
          <a:xfrm>
            <a:off x="7909134" y="4003199"/>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 characters – CC123456</a:t>
            </a:r>
          </a:p>
        </p:txBody>
      </p:sp>
      <p:sp>
        <p:nvSpPr>
          <p:cNvPr id="16" name="Rectangle 15">
            <a:extLst>
              <a:ext uri="{FF2B5EF4-FFF2-40B4-BE49-F238E27FC236}">
                <a16:creationId xmlns:a16="http://schemas.microsoft.com/office/drawing/2014/main" id="{30518D49-7D44-81C5-7930-826C7A974640}"/>
              </a:ext>
            </a:extLst>
          </p:cNvPr>
          <p:cNvSpPr/>
          <p:nvPr/>
        </p:nvSpPr>
        <p:spPr>
          <a:xfrm>
            <a:off x="7915230" y="5059839"/>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 characters – 12345678</a:t>
            </a:r>
          </a:p>
        </p:txBody>
      </p:sp>
      <p:sp>
        <p:nvSpPr>
          <p:cNvPr id="18" name="Rectangle 17">
            <a:extLst>
              <a:ext uri="{FF2B5EF4-FFF2-40B4-BE49-F238E27FC236}">
                <a16:creationId xmlns:a16="http://schemas.microsoft.com/office/drawing/2014/main" id="{88C44E3E-33C8-C6BD-CA82-C880386F2461}"/>
              </a:ext>
            </a:extLst>
          </p:cNvPr>
          <p:cNvSpPr/>
          <p:nvPr/>
        </p:nvSpPr>
        <p:spPr>
          <a:xfrm>
            <a:off x="7921326" y="6148991"/>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6 characters – RG1234</a:t>
            </a:r>
          </a:p>
        </p:txBody>
      </p:sp>
      <p:sp>
        <p:nvSpPr>
          <p:cNvPr id="20" name="Rectangle 19">
            <a:extLst>
              <a:ext uri="{FF2B5EF4-FFF2-40B4-BE49-F238E27FC236}">
                <a16:creationId xmlns:a16="http://schemas.microsoft.com/office/drawing/2014/main" id="{9A524D48-24C0-72BB-90FB-B7701EDA22C2}"/>
              </a:ext>
            </a:extLst>
          </p:cNvPr>
          <p:cNvSpPr/>
          <p:nvPr/>
        </p:nvSpPr>
        <p:spPr>
          <a:xfrm>
            <a:off x="619161" y="1263764"/>
            <a:ext cx="1005840" cy="182880"/>
          </a:xfrm>
          <a:prstGeom prst="rect">
            <a:avLst/>
          </a:prstGeom>
          <a:solidFill>
            <a:schemeClr val="accent2">
              <a:lumMod val="5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Required</a:t>
            </a:r>
          </a:p>
        </p:txBody>
      </p:sp>
      <p:sp>
        <p:nvSpPr>
          <p:cNvPr id="21" name="Rectangle 20">
            <a:extLst>
              <a:ext uri="{FF2B5EF4-FFF2-40B4-BE49-F238E27FC236}">
                <a16:creationId xmlns:a16="http://schemas.microsoft.com/office/drawing/2014/main" id="{2A671B12-2666-DC18-C80E-37E8BB54536B}"/>
              </a:ext>
            </a:extLst>
          </p:cNvPr>
          <p:cNvSpPr/>
          <p:nvPr/>
        </p:nvSpPr>
        <p:spPr>
          <a:xfrm>
            <a:off x="641405" y="2362483"/>
            <a:ext cx="1005840" cy="182880"/>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Optional</a:t>
            </a:r>
          </a:p>
        </p:txBody>
      </p:sp>
      <p:sp>
        <p:nvSpPr>
          <p:cNvPr id="22" name="Rectangle 21">
            <a:extLst>
              <a:ext uri="{FF2B5EF4-FFF2-40B4-BE49-F238E27FC236}">
                <a16:creationId xmlns:a16="http://schemas.microsoft.com/office/drawing/2014/main" id="{FEF0C075-FF8E-D2D5-F043-0BB32EACE855}"/>
              </a:ext>
            </a:extLst>
          </p:cNvPr>
          <p:cNvSpPr/>
          <p:nvPr/>
        </p:nvSpPr>
        <p:spPr>
          <a:xfrm>
            <a:off x="657662" y="3390631"/>
            <a:ext cx="1005840" cy="182880"/>
          </a:xfrm>
          <a:prstGeom prst="rect">
            <a:avLst/>
          </a:prstGeom>
          <a:solidFill>
            <a:schemeClr val="accent2">
              <a:lumMod val="5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Required</a:t>
            </a:r>
          </a:p>
        </p:txBody>
      </p:sp>
      <p:sp>
        <p:nvSpPr>
          <p:cNvPr id="40" name="Rectangle 39">
            <a:extLst>
              <a:ext uri="{FF2B5EF4-FFF2-40B4-BE49-F238E27FC236}">
                <a16:creationId xmlns:a16="http://schemas.microsoft.com/office/drawing/2014/main" id="{15F66990-196D-5894-0849-F9AFA8939E74}"/>
              </a:ext>
            </a:extLst>
          </p:cNvPr>
          <p:cNvSpPr/>
          <p:nvPr/>
        </p:nvSpPr>
        <p:spPr>
          <a:xfrm>
            <a:off x="665789" y="4444267"/>
            <a:ext cx="1005840" cy="182880"/>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Optional</a:t>
            </a:r>
          </a:p>
        </p:txBody>
      </p:sp>
      <p:sp>
        <p:nvSpPr>
          <p:cNvPr id="41" name="Rectangle 40">
            <a:extLst>
              <a:ext uri="{FF2B5EF4-FFF2-40B4-BE49-F238E27FC236}">
                <a16:creationId xmlns:a16="http://schemas.microsoft.com/office/drawing/2014/main" id="{F6FD41E9-98D5-3B5A-A5D2-9504BB1C120D}"/>
              </a:ext>
            </a:extLst>
          </p:cNvPr>
          <p:cNvSpPr/>
          <p:nvPr/>
        </p:nvSpPr>
        <p:spPr>
          <a:xfrm>
            <a:off x="671885" y="5511067"/>
            <a:ext cx="1005840" cy="182880"/>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Optional</a:t>
            </a:r>
          </a:p>
        </p:txBody>
      </p:sp>
      <p:sp>
        <p:nvSpPr>
          <p:cNvPr id="9" name="Rectangle 8">
            <a:extLst>
              <a:ext uri="{FF2B5EF4-FFF2-40B4-BE49-F238E27FC236}">
                <a16:creationId xmlns:a16="http://schemas.microsoft.com/office/drawing/2014/main" id="{FC5AE820-716B-7AB4-50A9-8E51224A3B7A}"/>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algn="ctr"/>
            <a:r>
              <a:rPr lang="en-US" sz="1600" b="1" err="1">
                <a:solidFill>
                  <a:schemeClr val="bg1"/>
                </a:solidFill>
              </a:rPr>
              <a:t>Worktags</a:t>
            </a:r>
            <a:r>
              <a:rPr lang="en-US" sz="1600" b="1">
                <a:solidFill>
                  <a:schemeClr val="bg1"/>
                </a:solidFill>
              </a:rPr>
              <a:t> that identify who owns or is responsible for the financial activity</a:t>
            </a:r>
          </a:p>
          <a:p>
            <a:pPr algn="l"/>
            <a:endParaRPr lang="en-US" sz="1200">
              <a:solidFill>
                <a:schemeClr val="tx1"/>
              </a:solidFill>
            </a:endParaRPr>
          </a:p>
        </p:txBody>
      </p:sp>
    </p:spTree>
    <p:extLst>
      <p:ext uri="{BB962C8B-B14F-4D97-AF65-F5344CB8AC3E}">
        <p14:creationId xmlns:p14="http://schemas.microsoft.com/office/powerpoint/2010/main" val="1154141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986DF-B41C-FBB9-BBB0-C00CCE0A7A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84456-71DD-39B7-373D-88495B5A8745}"/>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grpSp>
        <p:nvGrpSpPr>
          <p:cNvPr id="9" name="Group 8">
            <a:extLst>
              <a:ext uri="{FF2B5EF4-FFF2-40B4-BE49-F238E27FC236}">
                <a16:creationId xmlns:a16="http://schemas.microsoft.com/office/drawing/2014/main" id="{D881CDD9-1EC9-4BD3-EBA2-459CC7F1F7F5}"/>
              </a:ext>
            </a:extLst>
          </p:cNvPr>
          <p:cNvGrpSpPr/>
          <p:nvPr/>
        </p:nvGrpSpPr>
        <p:grpSpPr>
          <a:xfrm>
            <a:off x="619161" y="1263765"/>
            <a:ext cx="10854085" cy="4201354"/>
            <a:chOff x="619161" y="1263764"/>
            <a:chExt cx="10854085" cy="4592507"/>
          </a:xfrm>
        </p:grpSpPr>
        <p:sp>
          <p:nvSpPr>
            <p:cNvPr id="4" name="Rectangle 3">
              <a:extLst>
                <a:ext uri="{FF2B5EF4-FFF2-40B4-BE49-F238E27FC236}">
                  <a16:creationId xmlns:a16="http://schemas.microsoft.com/office/drawing/2014/main" id="{A57FFFBA-7C1C-3E0A-3BB7-BDC8BB2A66C9}"/>
                </a:ext>
              </a:extLst>
            </p:cNvPr>
            <p:cNvSpPr/>
            <p:nvPr/>
          </p:nvSpPr>
          <p:spPr>
            <a:xfrm>
              <a:off x="3140207" y="1278647"/>
              <a:ext cx="8222737" cy="102792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6" name="Rectangle 5">
              <a:extLst>
                <a:ext uri="{FF2B5EF4-FFF2-40B4-BE49-F238E27FC236}">
                  <a16:creationId xmlns:a16="http://schemas.microsoft.com/office/drawing/2014/main" id="{19778408-C2A1-8651-2F8E-5863128B5341}"/>
                </a:ext>
              </a:extLst>
            </p:cNvPr>
            <p:cNvSpPr/>
            <p:nvPr/>
          </p:nvSpPr>
          <p:spPr>
            <a:xfrm>
              <a:off x="641405" y="1278646"/>
              <a:ext cx="2490906" cy="1027922"/>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Fund</a:t>
              </a:r>
            </a:p>
          </p:txBody>
        </p:sp>
        <p:sp>
          <p:nvSpPr>
            <p:cNvPr id="8" name="TextBox 7">
              <a:extLst>
                <a:ext uri="{FF2B5EF4-FFF2-40B4-BE49-F238E27FC236}">
                  <a16:creationId xmlns:a16="http://schemas.microsoft.com/office/drawing/2014/main" id="{DBDE3D6A-B8BD-607F-6C20-E96CE3FCF6E0}"/>
                </a:ext>
              </a:extLst>
            </p:cNvPr>
            <p:cNvSpPr txBox="1"/>
            <p:nvPr/>
          </p:nvSpPr>
          <p:spPr>
            <a:xfrm>
              <a:off x="3191008" y="1280099"/>
              <a:ext cx="8149692" cy="761747"/>
            </a:xfrm>
            <a:prstGeom prst="rect">
              <a:avLst/>
            </a:prstGeom>
            <a:noFill/>
          </p:spPr>
          <p:txBody>
            <a:bodyPr wrap="square">
              <a:spAutoFit/>
            </a:bodyPr>
            <a:lstStyle/>
            <a:p>
              <a:pPr lvl="0">
                <a:defRPr/>
              </a:pPr>
              <a:r>
                <a:rPr lang="en-US" sz="1450">
                  <a:solidFill>
                    <a:srgbClr val="000B14"/>
                  </a:solidFill>
                </a:rPr>
                <a:t>Fund represents high-level source of funds to support GASB reporting categories and other internal and external reporting requirements. Fund is automatically defaulted based on the value for Grant, Gift or Designated. All transactions must have a Fund (“required”).</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3" name="Rectangle 22">
              <a:extLst>
                <a:ext uri="{FF2B5EF4-FFF2-40B4-BE49-F238E27FC236}">
                  <a16:creationId xmlns:a16="http://schemas.microsoft.com/office/drawing/2014/main" id="{40E5E4B8-5300-E34D-BC94-709A8C367547}"/>
                </a:ext>
              </a:extLst>
            </p:cNvPr>
            <p:cNvSpPr/>
            <p:nvPr/>
          </p:nvSpPr>
          <p:spPr>
            <a:xfrm>
              <a:off x="3117281" y="2454698"/>
              <a:ext cx="8263951" cy="1005298"/>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4" name="Rectangle 23">
              <a:extLst>
                <a:ext uri="{FF2B5EF4-FFF2-40B4-BE49-F238E27FC236}">
                  <a16:creationId xmlns:a16="http://schemas.microsoft.com/office/drawing/2014/main" id="{B64C876C-B155-0625-B1BE-F906C60D6E3D}"/>
                </a:ext>
              </a:extLst>
            </p:cNvPr>
            <p:cNvSpPr/>
            <p:nvPr/>
          </p:nvSpPr>
          <p:spPr>
            <a:xfrm>
              <a:off x="659693" y="2454698"/>
              <a:ext cx="2490906" cy="1005299"/>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Grant</a:t>
              </a:r>
            </a:p>
          </p:txBody>
        </p:sp>
        <p:sp>
          <p:nvSpPr>
            <p:cNvPr id="25" name="TextBox 24">
              <a:extLst>
                <a:ext uri="{FF2B5EF4-FFF2-40B4-BE49-F238E27FC236}">
                  <a16:creationId xmlns:a16="http://schemas.microsoft.com/office/drawing/2014/main" id="{48B7819B-10A1-8C54-6285-6CA760978164}"/>
                </a:ext>
              </a:extLst>
            </p:cNvPr>
            <p:cNvSpPr txBox="1"/>
            <p:nvPr/>
          </p:nvSpPr>
          <p:spPr>
            <a:xfrm>
              <a:off x="3209296" y="2463067"/>
              <a:ext cx="8006836" cy="761747"/>
            </a:xfrm>
            <a:prstGeom prst="rect">
              <a:avLst/>
            </a:prstGeom>
            <a:noFill/>
          </p:spPr>
          <p:txBody>
            <a:bodyPr wrap="square">
              <a:spAutoFit/>
            </a:bodyPr>
            <a:lstStyle/>
            <a:p>
              <a:pPr lvl="0">
                <a:defRPr/>
              </a:pPr>
              <a:r>
                <a:rPr lang="en-US" sz="1450">
                  <a:solidFill>
                    <a:srgbClr val="000B14"/>
                  </a:solidFill>
                </a:rPr>
                <a:t>Grant refers to a Sponsored Program, which is an exchange transaction with a specified statement of work between UF and a private or governmental entity as the sponsor. It is required on transactions related only to Grants (“conditional”).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7" name="Rectangle 26">
              <a:extLst>
                <a:ext uri="{FF2B5EF4-FFF2-40B4-BE49-F238E27FC236}">
                  <a16:creationId xmlns:a16="http://schemas.microsoft.com/office/drawing/2014/main" id="{C085DC38-69B0-7FF3-2CA5-24AECDD1F8FD}"/>
                </a:ext>
              </a:extLst>
            </p:cNvPr>
            <p:cNvSpPr/>
            <p:nvPr/>
          </p:nvSpPr>
          <p:spPr>
            <a:xfrm>
              <a:off x="3158495" y="3625931"/>
              <a:ext cx="8222737" cy="1048898"/>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8" name="Rectangle 27">
              <a:extLst>
                <a:ext uri="{FF2B5EF4-FFF2-40B4-BE49-F238E27FC236}">
                  <a16:creationId xmlns:a16="http://schemas.microsoft.com/office/drawing/2014/main" id="{3888DE72-0C9F-6A99-0B19-EE0E5DF4261B}"/>
                </a:ext>
              </a:extLst>
            </p:cNvPr>
            <p:cNvSpPr/>
            <p:nvPr/>
          </p:nvSpPr>
          <p:spPr>
            <a:xfrm>
              <a:off x="659693" y="3630476"/>
              <a:ext cx="2490906" cy="1042675"/>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Gift</a:t>
              </a:r>
            </a:p>
          </p:txBody>
        </p:sp>
        <p:sp>
          <p:nvSpPr>
            <p:cNvPr id="29" name="TextBox 28">
              <a:extLst>
                <a:ext uri="{FF2B5EF4-FFF2-40B4-BE49-F238E27FC236}">
                  <a16:creationId xmlns:a16="http://schemas.microsoft.com/office/drawing/2014/main" id="{80A55559-A32B-0421-6E81-A280B3C7D956}"/>
                </a:ext>
              </a:extLst>
            </p:cNvPr>
            <p:cNvSpPr txBox="1"/>
            <p:nvPr/>
          </p:nvSpPr>
          <p:spPr>
            <a:xfrm>
              <a:off x="3209296" y="3629525"/>
              <a:ext cx="8146535" cy="538609"/>
            </a:xfrm>
            <a:prstGeom prst="rect">
              <a:avLst/>
            </a:prstGeom>
            <a:noFill/>
          </p:spPr>
          <p:txBody>
            <a:bodyPr wrap="square">
              <a:spAutoFit/>
            </a:bodyPr>
            <a:lstStyle/>
            <a:p>
              <a:pPr lvl="0">
                <a:defRPr/>
              </a:pPr>
              <a:r>
                <a:rPr lang="en-US" sz="1450">
                  <a:solidFill>
                    <a:srgbClr val="000B14"/>
                  </a:solidFill>
                </a:rPr>
                <a:t>A donor fund established for a distinct charitable purpose by an individual donor, entity, or group of donors. It is required on transactions related only to Gifts (“conditional”).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31" name="Rectangle 30">
              <a:extLst>
                <a:ext uri="{FF2B5EF4-FFF2-40B4-BE49-F238E27FC236}">
                  <a16:creationId xmlns:a16="http://schemas.microsoft.com/office/drawing/2014/main" id="{8FA75581-1C64-7859-78FB-128F71B8F23E}"/>
                </a:ext>
              </a:extLst>
            </p:cNvPr>
            <p:cNvSpPr/>
            <p:nvPr/>
          </p:nvSpPr>
          <p:spPr>
            <a:xfrm>
              <a:off x="3158495" y="4809777"/>
              <a:ext cx="8222737" cy="104649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32" name="Rectangle 31">
              <a:extLst>
                <a:ext uri="{FF2B5EF4-FFF2-40B4-BE49-F238E27FC236}">
                  <a16:creationId xmlns:a16="http://schemas.microsoft.com/office/drawing/2014/main" id="{87C61BFF-BBCE-340A-531C-6E17B8CB9C5C}"/>
                </a:ext>
              </a:extLst>
            </p:cNvPr>
            <p:cNvSpPr/>
            <p:nvPr/>
          </p:nvSpPr>
          <p:spPr>
            <a:xfrm>
              <a:off x="685094" y="4809776"/>
              <a:ext cx="2490906" cy="1046495"/>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Designated</a:t>
              </a:r>
            </a:p>
          </p:txBody>
        </p:sp>
        <p:sp>
          <p:nvSpPr>
            <p:cNvPr id="33" name="TextBox 32">
              <a:extLst>
                <a:ext uri="{FF2B5EF4-FFF2-40B4-BE49-F238E27FC236}">
                  <a16:creationId xmlns:a16="http://schemas.microsoft.com/office/drawing/2014/main" id="{E4BCAA72-F2AC-A4E5-6913-CA2CDA323D6B}"/>
                </a:ext>
              </a:extLst>
            </p:cNvPr>
            <p:cNvSpPr txBox="1"/>
            <p:nvPr/>
          </p:nvSpPr>
          <p:spPr>
            <a:xfrm>
              <a:off x="3209296" y="4789471"/>
              <a:ext cx="8263950" cy="761747"/>
            </a:xfrm>
            <a:prstGeom prst="rect">
              <a:avLst/>
            </a:prstGeom>
            <a:noFill/>
          </p:spPr>
          <p:txBody>
            <a:bodyPr wrap="square">
              <a:spAutoFit/>
            </a:bodyPr>
            <a:lstStyle/>
            <a:p>
              <a:pPr lvl="0">
                <a:defRPr/>
              </a:pPr>
              <a:r>
                <a:rPr lang="en-US" sz="1450">
                  <a:solidFill>
                    <a:srgbClr val="000B14"/>
                  </a:solidFill>
                </a:rPr>
                <a:t>Designated is used to track funding source types other than Gift or Grant, and which necessitate a level of granularity below the fund level to meet institutional financial reporting requirements. It is required on all transactions that are NOT related to Grants or Gifts (“conditional”).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10" name="Rectangle 9">
              <a:extLst>
                <a:ext uri="{FF2B5EF4-FFF2-40B4-BE49-F238E27FC236}">
                  <a16:creationId xmlns:a16="http://schemas.microsoft.com/office/drawing/2014/main" id="{EF5A166A-0639-3FCA-3420-45F753B8D262}"/>
                </a:ext>
              </a:extLst>
            </p:cNvPr>
            <p:cNvSpPr/>
            <p:nvPr/>
          </p:nvSpPr>
          <p:spPr>
            <a:xfrm>
              <a:off x="7906086" y="2037239"/>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5</a:t>
              </a:r>
              <a:r>
                <a:rPr lang="en-US" sz="1600" b="1">
                  <a:solidFill>
                    <a:schemeClr val="accent1">
                      <a:lumMod val="50000"/>
                    </a:schemeClr>
                  </a:solidFill>
                </a:rPr>
                <a:t> c</a:t>
              </a:r>
              <a:r>
                <a:rPr kumimoji="0" lang="en-US" sz="1600" b="1" i="0" u="none" strike="noStrike" kern="1200" cap="none" spc="0" normalizeH="0" baseline="0" noProof="0" err="1">
                  <a:ln>
                    <a:noFill/>
                  </a:ln>
                  <a:solidFill>
                    <a:schemeClr val="accent1">
                      <a:lumMod val="50000"/>
                    </a:schemeClr>
                  </a:solidFill>
                  <a:effectLst/>
                  <a:uLnTx/>
                  <a:uFillTx/>
                  <a:ea typeface="+mn-ea"/>
                  <a:cs typeface="+mn-cs"/>
                </a:rPr>
                <a:t>haracters</a:t>
              </a:r>
              <a:r>
                <a:rPr kumimoji="0" lang="en-US" sz="1600" b="1" i="0" u="none" strike="noStrike" kern="1200" cap="none" spc="0" normalizeH="0" baseline="0" noProof="0">
                  <a:ln>
                    <a:noFill/>
                  </a:ln>
                  <a:solidFill>
                    <a:schemeClr val="accent1">
                      <a:lumMod val="50000"/>
                    </a:schemeClr>
                  </a:solidFill>
                  <a:effectLst/>
                  <a:uLnTx/>
                  <a:uFillTx/>
                  <a:ea typeface="+mn-ea"/>
                  <a:cs typeface="+mn-cs"/>
                </a:rPr>
                <a:t> – FD123</a:t>
              </a:r>
            </a:p>
          </p:txBody>
        </p:sp>
        <p:sp>
          <p:nvSpPr>
            <p:cNvPr id="12" name="Rectangle 11">
              <a:extLst>
                <a:ext uri="{FF2B5EF4-FFF2-40B4-BE49-F238E27FC236}">
                  <a16:creationId xmlns:a16="http://schemas.microsoft.com/office/drawing/2014/main" id="{E4F904F4-5B80-0544-3265-8E9E26E1B70E}"/>
                </a:ext>
              </a:extLst>
            </p:cNvPr>
            <p:cNvSpPr/>
            <p:nvPr/>
          </p:nvSpPr>
          <p:spPr>
            <a:xfrm>
              <a:off x="7913198" y="3204623"/>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 characters – </a:t>
              </a:r>
              <a:r>
                <a:rPr lang="en-US" sz="1600" b="1">
                  <a:solidFill>
                    <a:schemeClr val="accent1">
                      <a:lumMod val="50000"/>
                    </a:schemeClr>
                  </a:solidFill>
                </a:rPr>
                <a:t>GR</a:t>
              </a:r>
              <a:r>
                <a:rPr kumimoji="0" lang="en-US" sz="1600" b="1" i="0" u="none" strike="noStrike" kern="1200" cap="none" spc="0" normalizeH="0" baseline="0" noProof="0">
                  <a:ln>
                    <a:noFill/>
                  </a:ln>
                  <a:solidFill>
                    <a:schemeClr val="accent1">
                      <a:lumMod val="50000"/>
                    </a:schemeClr>
                  </a:solidFill>
                  <a:effectLst/>
                  <a:uLnTx/>
                  <a:uFillTx/>
                  <a:ea typeface="+mn-ea"/>
                  <a:cs typeface="+mn-cs"/>
                </a:rPr>
                <a:t>123456</a:t>
              </a:r>
            </a:p>
          </p:txBody>
        </p:sp>
        <p:sp>
          <p:nvSpPr>
            <p:cNvPr id="14" name="Rectangle 13">
              <a:extLst>
                <a:ext uri="{FF2B5EF4-FFF2-40B4-BE49-F238E27FC236}">
                  <a16:creationId xmlns:a16="http://schemas.microsoft.com/office/drawing/2014/main" id="{28984930-09B2-D79E-9B50-FC9E853F312C}"/>
                </a:ext>
              </a:extLst>
            </p:cNvPr>
            <p:cNvSpPr/>
            <p:nvPr/>
          </p:nvSpPr>
          <p:spPr>
            <a:xfrm>
              <a:off x="7919294" y="4392327"/>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a:t>
              </a:r>
              <a:r>
                <a:rPr lang="en-US" sz="1600" b="1">
                  <a:solidFill>
                    <a:schemeClr val="accent1">
                      <a:lumMod val="50000"/>
                    </a:schemeClr>
                  </a:solidFill>
                </a:rPr>
                <a:t> c</a:t>
              </a:r>
              <a:r>
                <a:rPr kumimoji="0" lang="en-US" sz="1600" b="1" i="0" u="none" strike="noStrike" kern="1200" cap="none" spc="0" normalizeH="0" baseline="0" noProof="0" err="1">
                  <a:ln>
                    <a:noFill/>
                  </a:ln>
                  <a:solidFill>
                    <a:schemeClr val="accent1">
                      <a:lumMod val="50000"/>
                    </a:schemeClr>
                  </a:solidFill>
                  <a:effectLst/>
                  <a:uLnTx/>
                  <a:uFillTx/>
                  <a:ea typeface="+mn-ea"/>
                  <a:cs typeface="+mn-cs"/>
                </a:rPr>
                <a:t>haracters</a:t>
              </a:r>
              <a:r>
                <a:rPr kumimoji="0" lang="en-US" sz="1600" b="1" i="0" u="none" strike="noStrike" kern="1200" cap="none" spc="0" normalizeH="0" baseline="0" noProof="0">
                  <a:ln>
                    <a:noFill/>
                  </a:ln>
                  <a:solidFill>
                    <a:schemeClr val="accent1">
                      <a:lumMod val="50000"/>
                    </a:schemeClr>
                  </a:solidFill>
                  <a:effectLst/>
                  <a:uLnTx/>
                  <a:uFillTx/>
                  <a:ea typeface="+mn-ea"/>
                  <a:cs typeface="+mn-cs"/>
                </a:rPr>
                <a:t> – </a:t>
              </a:r>
              <a:r>
                <a:rPr lang="en-US" sz="1600" b="1">
                  <a:solidFill>
                    <a:schemeClr val="accent1">
                      <a:lumMod val="50000"/>
                    </a:schemeClr>
                  </a:solidFill>
                </a:rPr>
                <a:t>GF</a:t>
              </a:r>
              <a:r>
                <a:rPr kumimoji="0" lang="en-US" sz="1600" b="1" i="0" u="none" strike="noStrike" kern="1200" cap="none" spc="0" normalizeH="0" baseline="0" noProof="0">
                  <a:ln>
                    <a:noFill/>
                  </a:ln>
                  <a:solidFill>
                    <a:schemeClr val="accent1">
                      <a:lumMod val="50000"/>
                    </a:schemeClr>
                  </a:solidFill>
                  <a:effectLst/>
                  <a:uLnTx/>
                  <a:uFillTx/>
                  <a:ea typeface="+mn-ea"/>
                  <a:cs typeface="+mn-cs"/>
                </a:rPr>
                <a:t>123456</a:t>
              </a:r>
            </a:p>
          </p:txBody>
        </p:sp>
        <p:sp>
          <p:nvSpPr>
            <p:cNvPr id="16" name="Rectangle 15">
              <a:extLst>
                <a:ext uri="{FF2B5EF4-FFF2-40B4-BE49-F238E27FC236}">
                  <a16:creationId xmlns:a16="http://schemas.microsoft.com/office/drawing/2014/main" id="{7DF37A84-4EE4-D678-5CA0-A3507A4AE735}"/>
                </a:ext>
              </a:extLst>
            </p:cNvPr>
            <p:cNvSpPr/>
            <p:nvPr/>
          </p:nvSpPr>
          <p:spPr>
            <a:xfrm>
              <a:off x="7915230" y="5568855"/>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 characters – DN123456</a:t>
              </a:r>
            </a:p>
          </p:txBody>
        </p:sp>
        <p:sp>
          <p:nvSpPr>
            <p:cNvPr id="20" name="Rectangle 19">
              <a:extLst>
                <a:ext uri="{FF2B5EF4-FFF2-40B4-BE49-F238E27FC236}">
                  <a16:creationId xmlns:a16="http://schemas.microsoft.com/office/drawing/2014/main" id="{6B4FFF78-15BA-3C11-5B51-8C75CC87014C}"/>
                </a:ext>
              </a:extLst>
            </p:cNvPr>
            <p:cNvSpPr/>
            <p:nvPr/>
          </p:nvSpPr>
          <p:spPr>
            <a:xfrm>
              <a:off x="619161" y="1263764"/>
              <a:ext cx="1005840" cy="182880"/>
            </a:xfrm>
            <a:prstGeom prst="rect">
              <a:avLst/>
            </a:prstGeom>
            <a:solidFill>
              <a:schemeClr val="accent2">
                <a:lumMod val="5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Required</a:t>
              </a:r>
            </a:p>
          </p:txBody>
        </p:sp>
        <p:sp>
          <p:nvSpPr>
            <p:cNvPr id="21" name="Rectangle 20">
              <a:extLst>
                <a:ext uri="{FF2B5EF4-FFF2-40B4-BE49-F238E27FC236}">
                  <a16:creationId xmlns:a16="http://schemas.microsoft.com/office/drawing/2014/main" id="{C452AC18-501A-FC69-EC92-1A65E39F1B44}"/>
                </a:ext>
              </a:extLst>
            </p:cNvPr>
            <p:cNvSpPr/>
            <p:nvPr/>
          </p:nvSpPr>
          <p:spPr>
            <a:xfrm>
              <a:off x="641405" y="2463067"/>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
          <p:nvSpPr>
            <p:cNvPr id="5" name="Rectangle 4">
              <a:extLst>
                <a:ext uri="{FF2B5EF4-FFF2-40B4-BE49-F238E27FC236}">
                  <a16:creationId xmlns:a16="http://schemas.microsoft.com/office/drawing/2014/main" id="{9BB4F740-B4D2-F964-A825-0F886D068EAD}"/>
                </a:ext>
              </a:extLst>
            </p:cNvPr>
            <p:cNvSpPr/>
            <p:nvPr/>
          </p:nvSpPr>
          <p:spPr>
            <a:xfrm>
              <a:off x="647501" y="3621307"/>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
          <p:nvSpPr>
            <p:cNvPr id="7" name="Rectangle 6">
              <a:extLst>
                <a:ext uri="{FF2B5EF4-FFF2-40B4-BE49-F238E27FC236}">
                  <a16:creationId xmlns:a16="http://schemas.microsoft.com/office/drawing/2014/main" id="{2C6BEEE9-A98A-0429-1E71-4B5D7A29BC5D}"/>
                </a:ext>
              </a:extLst>
            </p:cNvPr>
            <p:cNvSpPr/>
            <p:nvPr/>
          </p:nvSpPr>
          <p:spPr>
            <a:xfrm>
              <a:off x="681029" y="4816123"/>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grpSp>
      <p:sp>
        <p:nvSpPr>
          <p:cNvPr id="13" name="Rectangle 12">
            <a:extLst>
              <a:ext uri="{FF2B5EF4-FFF2-40B4-BE49-F238E27FC236}">
                <a16:creationId xmlns:a16="http://schemas.microsoft.com/office/drawing/2014/main" id="{650D8FC1-2E24-C212-F29A-23EDD2C05B7E}"/>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algn="ctr"/>
            <a:r>
              <a:rPr lang="en-US" sz="1600" b="1" err="1">
                <a:solidFill>
                  <a:schemeClr val="bg1"/>
                </a:solidFill>
              </a:rPr>
              <a:t>Worktags</a:t>
            </a:r>
            <a:r>
              <a:rPr lang="en-US" sz="1600" b="1">
                <a:solidFill>
                  <a:schemeClr val="bg1"/>
                </a:solidFill>
              </a:rPr>
              <a:t> that identify the “color of money”</a:t>
            </a:r>
          </a:p>
          <a:p>
            <a:pPr algn="l"/>
            <a:endParaRPr lang="en-US" sz="1200">
              <a:solidFill>
                <a:schemeClr val="tx1"/>
              </a:solidFill>
            </a:endParaRPr>
          </a:p>
        </p:txBody>
      </p:sp>
      <p:sp>
        <p:nvSpPr>
          <p:cNvPr id="15" name="Rectangle 14">
            <a:extLst>
              <a:ext uri="{FF2B5EF4-FFF2-40B4-BE49-F238E27FC236}">
                <a16:creationId xmlns:a16="http://schemas.microsoft.com/office/drawing/2014/main" id="{A46D1666-C465-61A3-F82C-71A15294B348}"/>
              </a:ext>
            </a:extLst>
          </p:cNvPr>
          <p:cNvSpPr/>
          <p:nvPr/>
        </p:nvSpPr>
        <p:spPr>
          <a:xfrm>
            <a:off x="3163431" y="5599792"/>
            <a:ext cx="8222737" cy="74509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a:ln>
                <a:noFill/>
              </a:ln>
              <a:solidFill>
                <a:srgbClr val="FFFFFF"/>
              </a:solidFill>
              <a:effectLst/>
              <a:highlight>
                <a:srgbClr val="FFFF00"/>
              </a:highlight>
              <a:uLnTx/>
              <a:uFillTx/>
              <a:ea typeface="+mn-ea"/>
              <a:cs typeface="+mn-cs"/>
            </a:endParaRPr>
          </a:p>
        </p:txBody>
      </p:sp>
      <p:sp>
        <p:nvSpPr>
          <p:cNvPr id="17" name="Rectangle 16">
            <a:extLst>
              <a:ext uri="{FF2B5EF4-FFF2-40B4-BE49-F238E27FC236}">
                <a16:creationId xmlns:a16="http://schemas.microsoft.com/office/drawing/2014/main" id="{BEAE634A-1A87-D4C3-EF84-96B3170FDA6A}"/>
              </a:ext>
            </a:extLst>
          </p:cNvPr>
          <p:cNvSpPr/>
          <p:nvPr/>
        </p:nvSpPr>
        <p:spPr>
          <a:xfrm>
            <a:off x="664629" y="5592200"/>
            <a:ext cx="2490906" cy="740236"/>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Budget Year</a:t>
            </a:r>
          </a:p>
        </p:txBody>
      </p:sp>
      <p:sp>
        <p:nvSpPr>
          <p:cNvPr id="19" name="TextBox 18">
            <a:extLst>
              <a:ext uri="{FF2B5EF4-FFF2-40B4-BE49-F238E27FC236}">
                <a16:creationId xmlns:a16="http://schemas.microsoft.com/office/drawing/2014/main" id="{090A824C-4762-E029-066A-7DD79C1B674D}"/>
              </a:ext>
            </a:extLst>
          </p:cNvPr>
          <p:cNvSpPr txBox="1"/>
          <p:nvPr/>
        </p:nvSpPr>
        <p:spPr>
          <a:xfrm>
            <a:off x="3222491" y="5666005"/>
            <a:ext cx="8263950" cy="315471"/>
          </a:xfrm>
          <a:prstGeom prst="rect">
            <a:avLst/>
          </a:prstGeom>
          <a:noFill/>
        </p:spPr>
        <p:txBody>
          <a:bodyPr wrap="square">
            <a:spAutoFit/>
          </a:bodyPr>
          <a:lstStyle/>
          <a:p>
            <a:pPr lvl="0">
              <a:defRPr/>
            </a:pPr>
            <a:r>
              <a:rPr lang="en-US" sz="1450">
                <a:solidFill>
                  <a:srgbClr val="000B14"/>
                </a:solidFill>
              </a:rPr>
              <a:t>To capture year of state appropriation for construction funds. </a:t>
            </a:r>
          </a:p>
        </p:txBody>
      </p:sp>
      <p:sp>
        <p:nvSpPr>
          <p:cNvPr id="3" name="Rectangle 2">
            <a:extLst>
              <a:ext uri="{FF2B5EF4-FFF2-40B4-BE49-F238E27FC236}">
                <a16:creationId xmlns:a16="http://schemas.microsoft.com/office/drawing/2014/main" id="{AF1956D7-7017-610E-D438-63338F45865E}"/>
              </a:ext>
            </a:extLst>
          </p:cNvPr>
          <p:cNvSpPr/>
          <p:nvPr/>
        </p:nvSpPr>
        <p:spPr>
          <a:xfrm>
            <a:off x="7894765" y="6104743"/>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4 characters – </a:t>
            </a:r>
            <a:r>
              <a:rPr lang="en-US" sz="1600" b="1">
                <a:solidFill>
                  <a:schemeClr val="accent1">
                    <a:lumMod val="50000"/>
                  </a:schemeClr>
                </a:solidFill>
              </a:rPr>
              <a:t>2026</a:t>
            </a:r>
            <a:endParaRPr kumimoji="0" lang="en-US" sz="1600" b="1" i="0" u="none" strike="noStrike" kern="1200" cap="none" spc="0" normalizeH="0" baseline="0" noProof="0">
              <a:ln>
                <a:noFill/>
              </a:ln>
              <a:solidFill>
                <a:schemeClr val="accent1">
                  <a:lumMod val="50000"/>
                </a:schemeClr>
              </a:solidFill>
              <a:effectLst/>
              <a:uLnTx/>
              <a:uFillTx/>
              <a:ea typeface="+mn-ea"/>
              <a:cs typeface="+mn-cs"/>
            </a:endParaRPr>
          </a:p>
        </p:txBody>
      </p:sp>
      <p:sp>
        <p:nvSpPr>
          <p:cNvPr id="22" name="Rectangle 21">
            <a:extLst>
              <a:ext uri="{FF2B5EF4-FFF2-40B4-BE49-F238E27FC236}">
                <a16:creationId xmlns:a16="http://schemas.microsoft.com/office/drawing/2014/main" id="{C7A02244-AF3C-BE8B-4EA5-371AA989316D}"/>
              </a:ext>
            </a:extLst>
          </p:cNvPr>
          <p:cNvSpPr/>
          <p:nvPr/>
        </p:nvSpPr>
        <p:spPr>
          <a:xfrm>
            <a:off x="659693" y="5590108"/>
            <a:ext cx="1005840" cy="151795"/>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Tree>
    <p:extLst>
      <p:ext uri="{BB962C8B-B14F-4D97-AF65-F5344CB8AC3E}">
        <p14:creationId xmlns:p14="http://schemas.microsoft.com/office/powerpoint/2010/main" val="4006507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6C217-18F2-8A75-6E04-A610053A97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BAFA5-DC68-3AF2-2CEB-6DCA32E7EE61}"/>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sp>
        <p:nvSpPr>
          <p:cNvPr id="11" name="Rectangle 10">
            <a:extLst>
              <a:ext uri="{FF2B5EF4-FFF2-40B4-BE49-F238E27FC236}">
                <a16:creationId xmlns:a16="http://schemas.microsoft.com/office/drawing/2014/main" id="{24126F7D-4FEA-1418-CCF5-BFE9990BB8F3}"/>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algn="ctr"/>
            <a:r>
              <a:rPr lang="en-US" sz="1600" b="1">
                <a:solidFill>
                  <a:schemeClr val="bg1"/>
                </a:solidFill>
              </a:rPr>
              <a:t>Worktags that identify how the funds are being used</a:t>
            </a:r>
          </a:p>
          <a:p>
            <a:r>
              <a:rPr lang="en-US" sz="1600">
                <a:solidFill>
                  <a:schemeClr val="tx1"/>
                </a:solidFill>
              </a:rPr>
              <a:t> </a:t>
            </a:r>
          </a:p>
          <a:p>
            <a:pPr algn="l"/>
            <a:endParaRPr lang="en-US" sz="1200">
              <a:solidFill>
                <a:schemeClr val="tx1"/>
              </a:solidFill>
            </a:endParaRPr>
          </a:p>
        </p:txBody>
      </p:sp>
      <p:sp>
        <p:nvSpPr>
          <p:cNvPr id="4" name="Rectangle 3">
            <a:extLst>
              <a:ext uri="{FF2B5EF4-FFF2-40B4-BE49-F238E27FC236}">
                <a16:creationId xmlns:a16="http://schemas.microsoft.com/office/drawing/2014/main" id="{524DF2A7-0813-58EB-ACF5-EC508EFDD0CB}"/>
              </a:ext>
            </a:extLst>
          </p:cNvPr>
          <p:cNvSpPr/>
          <p:nvPr/>
        </p:nvSpPr>
        <p:spPr>
          <a:xfrm>
            <a:off x="3140207" y="1278647"/>
            <a:ext cx="8222737" cy="819529"/>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ea typeface="+mn-ea"/>
              <a:cs typeface="+mn-cs"/>
            </a:endParaRPr>
          </a:p>
        </p:txBody>
      </p:sp>
      <p:sp>
        <p:nvSpPr>
          <p:cNvPr id="6" name="Rectangle 5">
            <a:extLst>
              <a:ext uri="{FF2B5EF4-FFF2-40B4-BE49-F238E27FC236}">
                <a16:creationId xmlns:a16="http://schemas.microsoft.com/office/drawing/2014/main" id="{55868417-4808-5541-B5B5-FE672FD1DC2F}"/>
              </a:ext>
            </a:extLst>
          </p:cNvPr>
          <p:cNvSpPr/>
          <p:nvPr/>
        </p:nvSpPr>
        <p:spPr>
          <a:xfrm>
            <a:off x="641405" y="1278646"/>
            <a:ext cx="2490906" cy="819530"/>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Program</a:t>
            </a:r>
          </a:p>
        </p:txBody>
      </p:sp>
      <p:sp>
        <p:nvSpPr>
          <p:cNvPr id="8" name="TextBox 7">
            <a:extLst>
              <a:ext uri="{FF2B5EF4-FFF2-40B4-BE49-F238E27FC236}">
                <a16:creationId xmlns:a16="http://schemas.microsoft.com/office/drawing/2014/main" id="{D02543CD-E348-2775-ED29-9E5E7C638D0D}"/>
              </a:ext>
            </a:extLst>
          </p:cNvPr>
          <p:cNvSpPr txBox="1"/>
          <p:nvPr/>
        </p:nvSpPr>
        <p:spPr>
          <a:xfrm>
            <a:off x="3191008" y="1279853"/>
            <a:ext cx="8149692" cy="642470"/>
          </a:xfrm>
          <a:prstGeom prst="rect">
            <a:avLst/>
          </a:prstGeom>
          <a:noFill/>
        </p:spPr>
        <p:txBody>
          <a:bodyPr wrap="square">
            <a:spAutoFit/>
          </a:bodyPr>
          <a:lstStyle/>
          <a:p>
            <a:pPr lvl="0">
              <a:defRPr/>
            </a:pPr>
            <a:r>
              <a:rPr lang="en-US" sz="1400">
                <a:solidFill>
                  <a:srgbClr val="000B14"/>
                </a:solidFill>
              </a:rPr>
              <a:t>Program is used to categorize activities by mission or function; it supports NACUBO and mandatory reporting of functional expense classifications. Use of Program is required only on revenue and expense transactions (“conditional”).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23" name="Rectangle 22">
            <a:extLst>
              <a:ext uri="{FF2B5EF4-FFF2-40B4-BE49-F238E27FC236}">
                <a16:creationId xmlns:a16="http://schemas.microsoft.com/office/drawing/2014/main" id="{9B9310EF-2381-E150-8D6D-F57C0F6C1CF8}"/>
              </a:ext>
            </a:extLst>
          </p:cNvPr>
          <p:cNvSpPr/>
          <p:nvPr/>
        </p:nvSpPr>
        <p:spPr>
          <a:xfrm>
            <a:off x="3117281" y="2190588"/>
            <a:ext cx="8263951" cy="719633"/>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ea typeface="+mn-ea"/>
              <a:cs typeface="+mn-cs"/>
            </a:endParaRPr>
          </a:p>
        </p:txBody>
      </p:sp>
      <p:sp>
        <p:nvSpPr>
          <p:cNvPr id="24" name="Rectangle 23">
            <a:extLst>
              <a:ext uri="{FF2B5EF4-FFF2-40B4-BE49-F238E27FC236}">
                <a16:creationId xmlns:a16="http://schemas.microsoft.com/office/drawing/2014/main" id="{420EA206-82D5-EA58-E9E5-15CBF2AE779B}"/>
              </a:ext>
            </a:extLst>
          </p:cNvPr>
          <p:cNvSpPr/>
          <p:nvPr/>
        </p:nvSpPr>
        <p:spPr>
          <a:xfrm>
            <a:off x="659693" y="2190588"/>
            <a:ext cx="2490906" cy="719634"/>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Project</a:t>
            </a:r>
          </a:p>
        </p:txBody>
      </p:sp>
      <p:sp>
        <p:nvSpPr>
          <p:cNvPr id="25" name="TextBox 24">
            <a:extLst>
              <a:ext uri="{FF2B5EF4-FFF2-40B4-BE49-F238E27FC236}">
                <a16:creationId xmlns:a16="http://schemas.microsoft.com/office/drawing/2014/main" id="{88BBC5DC-7481-CF4B-9AA1-A878A82DDA1C}"/>
              </a:ext>
            </a:extLst>
          </p:cNvPr>
          <p:cNvSpPr txBox="1"/>
          <p:nvPr/>
        </p:nvSpPr>
        <p:spPr>
          <a:xfrm>
            <a:off x="3209296" y="2197534"/>
            <a:ext cx="8006836" cy="642470"/>
          </a:xfrm>
          <a:prstGeom prst="rect">
            <a:avLst/>
          </a:prstGeom>
          <a:noFill/>
        </p:spPr>
        <p:txBody>
          <a:bodyPr wrap="square">
            <a:spAutoFit/>
          </a:bodyPr>
          <a:lstStyle/>
          <a:p>
            <a:pPr lvl="0">
              <a:defRPr/>
            </a:pPr>
            <a:r>
              <a:rPr lang="en-US" sz="1400">
                <a:solidFill>
                  <a:srgbClr val="000B14"/>
                </a:solidFill>
              </a:rPr>
              <a:t>An activity with a specified purpose that has a defined start and end date (such as a capital or IT project), OR other trackable activities that could have multiple funding sources. Use of Project is optional.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27" name="Rectangle 26">
            <a:extLst>
              <a:ext uri="{FF2B5EF4-FFF2-40B4-BE49-F238E27FC236}">
                <a16:creationId xmlns:a16="http://schemas.microsoft.com/office/drawing/2014/main" id="{86D68A2E-36D0-AE12-B689-366271A2DC86}"/>
              </a:ext>
            </a:extLst>
          </p:cNvPr>
          <p:cNvSpPr/>
          <p:nvPr/>
        </p:nvSpPr>
        <p:spPr>
          <a:xfrm>
            <a:off x="3158495" y="2978055"/>
            <a:ext cx="8222737" cy="90234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ea typeface="+mn-ea"/>
              <a:cs typeface="+mn-cs"/>
            </a:endParaRPr>
          </a:p>
        </p:txBody>
      </p:sp>
      <p:sp>
        <p:nvSpPr>
          <p:cNvPr id="28" name="Rectangle 27">
            <a:extLst>
              <a:ext uri="{FF2B5EF4-FFF2-40B4-BE49-F238E27FC236}">
                <a16:creationId xmlns:a16="http://schemas.microsoft.com/office/drawing/2014/main" id="{D8ECAADF-7D02-9CF7-75FF-9CA336D3B9EB}"/>
              </a:ext>
            </a:extLst>
          </p:cNvPr>
          <p:cNvSpPr/>
          <p:nvPr/>
        </p:nvSpPr>
        <p:spPr>
          <a:xfrm>
            <a:off x="659693" y="2981826"/>
            <a:ext cx="2490906" cy="879953"/>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Activity</a:t>
            </a:r>
          </a:p>
        </p:txBody>
      </p:sp>
      <p:sp>
        <p:nvSpPr>
          <p:cNvPr id="29" name="TextBox 28">
            <a:extLst>
              <a:ext uri="{FF2B5EF4-FFF2-40B4-BE49-F238E27FC236}">
                <a16:creationId xmlns:a16="http://schemas.microsoft.com/office/drawing/2014/main" id="{0A93CADF-D98A-3C73-EB05-27E6F68F2B75}"/>
              </a:ext>
            </a:extLst>
          </p:cNvPr>
          <p:cNvSpPr txBox="1"/>
          <p:nvPr/>
        </p:nvSpPr>
        <p:spPr>
          <a:xfrm>
            <a:off x="3209296" y="2981038"/>
            <a:ext cx="8146535" cy="642470"/>
          </a:xfrm>
          <a:prstGeom prst="rect">
            <a:avLst/>
          </a:prstGeom>
          <a:noFill/>
        </p:spPr>
        <p:txBody>
          <a:bodyPr wrap="square">
            <a:spAutoFit/>
          </a:bodyPr>
          <a:lstStyle/>
          <a:p>
            <a:pPr lvl="0">
              <a:defRPr/>
            </a:pPr>
            <a:r>
              <a:rPr lang="en-US" sz="1400">
                <a:solidFill>
                  <a:srgbClr val="000B14"/>
                </a:solidFill>
              </a:rPr>
              <a:t>Activities are used to provide flexibility to colleges and departments to classify department-specific revenue or expenses that are not already tracked using other FDM dimensions, usually to meet departmental internal reporting requirements. Use of Activity is optional.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31" name="Rectangle 30">
            <a:extLst>
              <a:ext uri="{FF2B5EF4-FFF2-40B4-BE49-F238E27FC236}">
                <a16:creationId xmlns:a16="http://schemas.microsoft.com/office/drawing/2014/main" id="{BA9E9EA5-6B9C-858D-928E-AAD5B2AC0E29}"/>
              </a:ext>
            </a:extLst>
          </p:cNvPr>
          <p:cNvSpPr/>
          <p:nvPr/>
        </p:nvSpPr>
        <p:spPr>
          <a:xfrm>
            <a:off x="3158495" y="3946010"/>
            <a:ext cx="8222737" cy="89829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ea typeface="+mn-ea"/>
              <a:cs typeface="+mn-cs"/>
            </a:endParaRPr>
          </a:p>
        </p:txBody>
      </p:sp>
      <p:sp>
        <p:nvSpPr>
          <p:cNvPr id="32" name="Rectangle 31">
            <a:extLst>
              <a:ext uri="{FF2B5EF4-FFF2-40B4-BE49-F238E27FC236}">
                <a16:creationId xmlns:a16="http://schemas.microsoft.com/office/drawing/2014/main" id="{F811E3B5-717D-593E-871D-44E176EE3577}"/>
              </a:ext>
            </a:extLst>
          </p:cNvPr>
          <p:cNvSpPr/>
          <p:nvPr/>
        </p:nvSpPr>
        <p:spPr>
          <a:xfrm>
            <a:off x="685094" y="3946010"/>
            <a:ext cx="2490906" cy="898290"/>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Appropriation</a:t>
            </a:r>
          </a:p>
        </p:txBody>
      </p:sp>
      <p:sp>
        <p:nvSpPr>
          <p:cNvPr id="33" name="TextBox 32">
            <a:extLst>
              <a:ext uri="{FF2B5EF4-FFF2-40B4-BE49-F238E27FC236}">
                <a16:creationId xmlns:a16="http://schemas.microsoft.com/office/drawing/2014/main" id="{6F134DF7-A2CF-621C-B520-D1B9FBF88211}"/>
              </a:ext>
            </a:extLst>
          </p:cNvPr>
          <p:cNvSpPr txBox="1"/>
          <p:nvPr/>
        </p:nvSpPr>
        <p:spPr>
          <a:xfrm>
            <a:off x="3209296" y="3929156"/>
            <a:ext cx="8263950" cy="642470"/>
          </a:xfrm>
          <a:prstGeom prst="rect">
            <a:avLst/>
          </a:prstGeom>
          <a:noFill/>
        </p:spPr>
        <p:txBody>
          <a:bodyPr wrap="square">
            <a:spAutoFit/>
          </a:bodyPr>
          <a:lstStyle/>
          <a:p>
            <a:pPr lvl="0">
              <a:defRPr/>
            </a:pPr>
            <a:r>
              <a:rPr lang="en-US" sz="1400">
                <a:solidFill>
                  <a:srgbClr val="000B14"/>
                </a:solidFill>
              </a:rPr>
              <a:t>Appropriation represents carryforward funds authorized by the state for use by UF in alignment with the approved Carryforward Spend Plan. Use of Appropriation is only applicable to transactions associated with Carry Forward Spend Plan funding (“conditional”).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35" name="Rectangle 34">
            <a:extLst>
              <a:ext uri="{FF2B5EF4-FFF2-40B4-BE49-F238E27FC236}">
                <a16:creationId xmlns:a16="http://schemas.microsoft.com/office/drawing/2014/main" id="{3D588AD4-9711-9012-943A-CD8376344D74}"/>
              </a:ext>
            </a:extLst>
          </p:cNvPr>
          <p:cNvSpPr/>
          <p:nvPr/>
        </p:nvSpPr>
        <p:spPr>
          <a:xfrm>
            <a:off x="3183896" y="4922230"/>
            <a:ext cx="8222737" cy="73264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highlight>
                <a:srgbClr val="FFFF00"/>
              </a:highlight>
              <a:uLnTx/>
              <a:uFillTx/>
              <a:ea typeface="+mn-ea"/>
              <a:cs typeface="+mn-cs"/>
            </a:endParaRPr>
          </a:p>
        </p:txBody>
      </p:sp>
      <p:sp>
        <p:nvSpPr>
          <p:cNvPr id="36" name="Rectangle 35">
            <a:extLst>
              <a:ext uri="{FF2B5EF4-FFF2-40B4-BE49-F238E27FC236}">
                <a16:creationId xmlns:a16="http://schemas.microsoft.com/office/drawing/2014/main" id="{092CCD13-F7BD-7939-67E6-A35568B90FFA}"/>
              </a:ext>
            </a:extLst>
          </p:cNvPr>
          <p:cNvSpPr/>
          <p:nvPr/>
        </p:nvSpPr>
        <p:spPr>
          <a:xfrm>
            <a:off x="685094" y="4914637"/>
            <a:ext cx="2490906" cy="740236"/>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Initiative</a:t>
            </a:r>
          </a:p>
        </p:txBody>
      </p:sp>
      <p:sp>
        <p:nvSpPr>
          <p:cNvPr id="37" name="TextBox 36">
            <a:extLst>
              <a:ext uri="{FF2B5EF4-FFF2-40B4-BE49-F238E27FC236}">
                <a16:creationId xmlns:a16="http://schemas.microsoft.com/office/drawing/2014/main" id="{AAEC6C49-435B-47CD-2313-DD09B94A4E85}"/>
              </a:ext>
            </a:extLst>
          </p:cNvPr>
          <p:cNvSpPr txBox="1"/>
          <p:nvPr/>
        </p:nvSpPr>
        <p:spPr>
          <a:xfrm>
            <a:off x="3234697" y="4900157"/>
            <a:ext cx="8263950" cy="455083"/>
          </a:xfrm>
          <a:prstGeom prst="rect">
            <a:avLst/>
          </a:prstGeom>
          <a:noFill/>
        </p:spPr>
        <p:txBody>
          <a:bodyPr wrap="square">
            <a:spAutoFit/>
          </a:bodyPr>
          <a:lstStyle/>
          <a:p>
            <a:pPr lvl="0">
              <a:defRPr/>
            </a:pPr>
            <a:r>
              <a:rPr lang="en-US" sz="1400">
                <a:solidFill>
                  <a:srgbClr val="000B14"/>
                </a:solidFill>
              </a:rPr>
              <a:t>The Initiative worktag represents a new data collection concept which specifically captures strategic initiatives defined by the President/Provost and/or a College Dean (“conditional”).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10" name="Rectangle 9">
            <a:extLst>
              <a:ext uri="{FF2B5EF4-FFF2-40B4-BE49-F238E27FC236}">
                <a16:creationId xmlns:a16="http://schemas.microsoft.com/office/drawing/2014/main" id="{1F03797D-3252-A461-6906-1AA4CF02E2D5}"/>
              </a:ext>
            </a:extLst>
          </p:cNvPr>
          <p:cNvSpPr/>
          <p:nvPr/>
        </p:nvSpPr>
        <p:spPr>
          <a:xfrm>
            <a:off x="7885766" y="1871917"/>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5 characters – PG123</a:t>
            </a:r>
          </a:p>
        </p:txBody>
      </p:sp>
      <p:sp>
        <p:nvSpPr>
          <p:cNvPr id="12" name="Rectangle 11">
            <a:extLst>
              <a:ext uri="{FF2B5EF4-FFF2-40B4-BE49-F238E27FC236}">
                <a16:creationId xmlns:a16="http://schemas.microsoft.com/office/drawing/2014/main" id="{D4296151-D606-3BAC-8803-ED28DE0439B1}"/>
              </a:ext>
            </a:extLst>
          </p:cNvPr>
          <p:cNvSpPr/>
          <p:nvPr/>
        </p:nvSpPr>
        <p:spPr>
          <a:xfrm>
            <a:off x="7892878" y="2677273"/>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8 characters – </a:t>
            </a:r>
            <a:r>
              <a:rPr lang="en-US" sz="1400" b="1">
                <a:solidFill>
                  <a:schemeClr val="accent1">
                    <a:lumMod val="50000"/>
                  </a:schemeClr>
                </a:solidFill>
              </a:rPr>
              <a:t>PJ</a:t>
            </a:r>
            <a:r>
              <a:rPr kumimoji="0" lang="en-US" sz="1400" b="1" i="0" u="none" strike="noStrike" kern="1200" cap="none" spc="0" normalizeH="0" baseline="0" noProof="0">
                <a:ln>
                  <a:noFill/>
                </a:ln>
                <a:solidFill>
                  <a:schemeClr val="accent1">
                    <a:lumMod val="50000"/>
                  </a:schemeClr>
                </a:solidFill>
                <a:effectLst/>
                <a:uLnTx/>
                <a:uFillTx/>
                <a:ea typeface="+mn-ea"/>
                <a:cs typeface="+mn-cs"/>
              </a:rPr>
              <a:t>123456</a:t>
            </a:r>
          </a:p>
        </p:txBody>
      </p:sp>
      <p:sp>
        <p:nvSpPr>
          <p:cNvPr id="14" name="Rectangle 13">
            <a:extLst>
              <a:ext uri="{FF2B5EF4-FFF2-40B4-BE49-F238E27FC236}">
                <a16:creationId xmlns:a16="http://schemas.microsoft.com/office/drawing/2014/main" id="{E284D710-95C7-E735-B4F3-3DEE51EEB7B5}"/>
              </a:ext>
            </a:extLst>
          </p:cNvPr>
          <p:cNvSpPr/>
          <p:nvPr/>
        </p:nvSpPr>
        <p:spPr>
          <a:xfrm>
            <a:off x="7888224" y="3641111"/>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8 characters – AC123456</a:t>
            </a:r>
          </a:p>
        </p:txBody>
      </p:sp>
      <p:sp>
        <p:nvSpPr>
          <p:cNvPr id="16" name="Rectangle 15">
            <a:extLst>
              <a:ext uri="{FF2B5EF4-FFF2-40B4-BE49-F238E27FC236}">
                <a16:creationId xmlns:a16="http://schemas.microsoft.com/office/drawing/2014/main" id="{EBBBAD60-D15B-8BCC-C370-2E396FEA53EB}"/>
              </a:ext>
            </a:extLst>
          </p:cNvPr>
          <p:cNvSpPr/>
          <p:nvPr/>
        </p:nvSpPr>
        <p:spPr>
          <a:xfrm>
            <a:off x="7921326" y="4601165"/>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6 characters – AP1234</a:t>
            </a:r>
          </a:p>
        </p:txBody>
      </p:sp>
      <p:sp>
        <p:nvSpPr>
          <p:cNvPr id="18" name="Rectangle 17">
            <a:extLst>
              <a:ext uri="{FF2B5EF4-FFF2-40B4-BE49-F238E27FC236}">
                <a16:creationId xmlns:a16="http://schemas.microsoft.com/office/drawing/2014/main" id="{2A87FAF3-A55B-3E9A-C507-CB6A6DDAFF34}"/>
              </a:ext>
            </a:extLst>
          </p:cNvPr>
          <p:cNvSpPr/>
          <p:nvPr/>
        </p:nvSpPr>
        <p:spPr>
          <a:xfrm>
            <a:off x="7921326" y="5431957"/>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8 characters – </a:t>
            </a:r>
            <a:r>
              <a:rPr lang="en-US" sz="1400" b="1">
                <a:solidFill>
                  <a:schemeClr val="accent1">
                    <a:lumMod val="50000"/>
                  </a:schemeClr>
                </a:solidFill>
              </a:rPr>
              <a:t>IN</a:t>
            </a:r>
            <a:r>
              <a:rPr kumimoji="0" lang="en-US" sz="1400" b="1" i="0" u="none" strike="noStrike" kern="1200" cap="none" spc="0" normalizeH="0" baseline="0" noProof="0">
                <a:ln>
                  <a:noFill/>
                </a:ln>
                <a:solidFill>
                  <a:schemeClr val="accent1">
                    <a:lumMod val="50000"/>
                  </a:schemeClr>
                </a:solidFill>
                <a:effectLst/>
                <a:uLnTx/>
                <a:uFillTx/>
                <a:ea typeface="+mn-ea"/>
                <a:cs typeface="+mn-cs"/>
              </a:rPr>
              <a:t>123456</a:t>
            </a:r>
          </a:p>
        </p:txBody>
      </p:sp>
      <p:sp>
        <p:nvSpPr>
          <p:cNvPr id="21" name="Rectangle 20">
            <a:extLst>
              <a:ext uri="{FF2B5EF4-FFF2-40B4-BE49-F238E27FC236}">
                <a16:creationId xmlns:a16="http://schemas.microsoft.com/office/drawing/2014/main" id="{6688A93C-2B11-BEA0-2307-F74CC3E7A9EB}"/>
              </a:ext>
            </a:extLst>
          </p:cNvPr>
          <p:cNvSpPr/>
          <p:nvPr/>
        </p:nvSpPr>
        <p:spPr>
          <a:xfrm>
            <a:off x="641405" y="2197534"/>
            <a:ext cx="1005840" cy="151795"/>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FFFFFF"/>
                </a:solidFill>
                <a:effectLst/>
                <a:uLnTx/>
                <a:uFillTx/>
                <a:ea typeface="+mn-ea"/>
                <a:cs typeface="+mn-cs"/>
              </a:rPr>
              <a:t>Optional</a:t>
            </a:r>
          </a:p>
        </p:txBody>
      </p:sp>
      <p:sp>
        <p:nvSpPr>
          <p:cNvPr id="5" name="Rectangle 4">
            <a:extLst>
              <a:ext uri="{FF2B5EF4-FFF2-40B4-BE49-F238E27FC236}">
                <a16:creationId xmlns:a16="http://schemas.microsoft.com/office/drawing/2014/main" id="{9D7E5FCD-E1D5-783F-614A-1D66033D5584}"/>
              </a:ext>
            </a:extLst>
          </p:cNvPr>
          <p:cNvSpPr/>
          <p:nvPr/>
        </p:nvSpPr>
        <p:spPr>
          <a:xfrm>
            <a:off x="647501" y="2989397"/>
            <a:ext cx="1005840" cy="151795"/>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FFFFFF"/>
                </a:solidFill>
                <a:effectLst/>
                <a:uLnTx/>
                <a:uFillTx/>
                <a:ea typeface="+mn-ea"/>
                <a:cs typeface="+mn-cs"/>
              </a:rPr>
              <a:t>Optional</a:t>
            </a:r>
          </a:p>
        </p:txBody>
      </p:sp>
      <p:sp>
        <p:nvSpPr>
          <p:cNvPr id="3" name="Rectangle 2">
            <a:extLst>
              <a:ext uri="{FF2B5EF4-FFF2-40B4-BE49-F238E27FC236}">
                <a16:creationId xmlns:a16="http://schemas.microsoft.com/office/drawing/2014/main" id="{DA7D8084-084A-EEEC-385A-8B0C3F3E827C}"/>
              </a:ext>
            </a:extLst>
          </p:cNvPr>
          <p:cNvSpPr/>
          <p:nvPr/>
        </p:nvSpPr>
        <p:spPr>
          <a:xfrm>
            <a:off x="680159" y="3913933"/>
            <a:ext cx="1005840" cy="151795"/>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chemeClr val="tx1"/>
                </a:solidFill>
                <a:effectLst/>
                <a:uLnTx/>
                <a:uFillTx/>
                <a:ea typeface="+mn-ea"/>
                <a:cs typeface="+mn-cs"/>
              </a:rPr>
              <a:t>Conditional</a:t>
            </a:r>
          </a:p>
        </p:txBody>
      </p:sp>
      <p:sp>
        <p:nvSpPr>
          <p:cNvPr id="7" name="Rectangle 6">
            <a:extLst>
              <a:ext uri="{FF2B5EF4-FFF2-40B4-BE49-F238E27FC236}">
                <a16:creationId xmlns:a16="http://schemas.microsoft.com/office/drawing/2014/main" id="{42244D33-B88F-D0C6-56E2-8C8DE37ADF22}"/>
              </a:ext>
            </a:extLst>
          </p:cNvPr>
          <p:cNvSpPr/>
          <p:nvPr/>
        </p:nvSpPr>
        <p:spPr>
          <a:xfrm>
            <a:off x="631410" y="1278950"/>
            <a:ext cx="1005840" cy="151795"/>
          </a:xfrm>
          <a:prstGeom prst="rect">
            <a:avLst/>
          </a:prstGeom>
          <a:solidFill>
            <a:schemeClr val="accent4">
              <a:lumMod val="20000"/>
              <a:lumOff val="8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chemeClr val="tx1"/>
                </a:solidFill>
                <a:effectLst/>
                <a:uLnTx/>
                <a:uFillTx/>
                <a:ea typeface="+mn-ea"/>
                <a:cs typeface="+mn-cs"/>
              </a:rPr>
              <a:t>Conditional</a:t>
            </a:r>
          </a:p>
        </p:txBody>
      </p:sp>
      <p:sp>
        <p:nvSpPr>
          <p:cNvPr id="9" name="Rectangle 8">
            <a:extLst>
              <a:ext uri="{FF2B5EF4-FFF2-40B4-BE49-F238E27FC236}">
                <a16:creationId xmlns:a16="http://schemas.microsoft.com/office/drawing/2014/main" id="{0C63AF6F-4527-F00D-9155-9FD4F7ADDF23}"/>
              </a:ext>
            </a:extLst>
          </p:cNvPr>
          <p:cNvSpPr/>
          <p:nvPr/>
        </p:nvSpPr>
        <p:spPr>
          <a:xfrm>
            <a:off x="680158" y="4912545"/>
            <a:ext cx="1005840" cy="151795"/>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chemeClr val="tx1"/>
                </a:solidFill>
                <a:effectLst/>
                <a:uLnTx/>
                <a:uFillTx/>
                <a:ea typeface="+mn-ea"/>
                <a:cs typeface="+mn-cs"/>
              </a:rPr>
              <a:t>Conditional</a:t>
            </a:r>
          </a:p>
        </p:txBody>
      </p:sp>
    </p:spTree>
    <p:extLst>
      <p:ext uri="{BB962C8B-B14F-4D97-AF65-F5344CB8AC3E}">
        <p14:creationId xmlns:p14="http://schemas.microsoft.com/office/powerpoint/2010/main" val="2665243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872DC-DFC7-7B74-7BC2-2CC8DF03E8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0DDB97-38C3-8FB1-D548-6012D36F4863}"/>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grpSp>
        <p:nvGrpSpPr>
          <p:cNvPr id="3" name="Group 2">
            <a:extLst>
              <a:ext uri="{FF2B5EF4-FFF2-40B4-BE49-F238E27FC236}">
                <a16:creationId xmlns:a16="http://schemas.microsoft.com/office/drawing/2014/main" id="{765888A0-9711-CFBC-4942-37FDE4216255}"/>
              </a:ext>
            </a:extLst>
          </p:cNvPr>
          <p:cNvGrpSpPr/>
          <p:nvPr/>
        </p:nvGrpSpPr>
        <p:grpSpPr>
          <a:xfrm>
            <a:off x="619161" y="1263765"/>
            <a:ext cx="10762071" cy="3460636"/>
            <a:chOff x="619161" y="1263764"/>
            <a:chExt cx="10762071" cy="4186121"/>
          </a:xfrm>
        </p:grpSpPr>
        <p:sp>
          <p:nvSpPr>
            <p:cNvPr id="4" name="Rectangle 3">
              <a:extLst>
                <a:ext uri="{FF2B5EF4-FFF2-40B4-BE49-F238E27FC236}">
                  <a16:creationId xmlns:a16="http://schemas.microsoft.com/office/drawing/2014/main" id="{F56339F9-24CD-483E-1E10-93998807947F}"/>
                </a:ext>
              </a:extLst>
            </p:cNvPr>
            <p:cNvSpPr/>
            <p:nvPr/>
          </p:nvSpPr>
          <p:spPr>
            <a:xfrm>
              <a:off x="3140207" y="1278647"/>
              <a:ext cx="8222737" cy="1276693"/>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6" name="Rectangle 5">
              <a:extLst>
                <a:ext uri="{FF2B5EF4-FFF2-40B4-BE49-F238E27FC236}">
                  <a16:creationId xmlns:a16="http://schemas.microsoft.com/office/drawing/2014/main" id="{745A2C72-888F-B263-2987-61D0C18BAD49}"/>
                </a:ext>
              </a:extLst>
            </p:cNvPr>
            <p:cNvSpPr/>
            <p:nvPr/>
          </p:nvSpPr>
          <p:spPr>
            <a:xfrm>
              <a:off x="641405" y="1278646"/>
              <a:ext cx="2490906" cy="1276694"/>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Ledger Account</a:t>
              </a:r>
            </a:p>
          </p:txBody>
        </p:sp>
        <p:sp>
          <p:nvSpPr>
            <p:cNvPr id="8" name="TextBox 7">
              <a:extLst>
                <a:ext uri="{FF2B5EF4-FFF2-40B4-BE49-F238E27FC236}">
                  <a16:creationId xmlns:a16="http://schemas.microsoft.com/office/drawing/2014/main" id="{D972859B-468A-E8C5-F16B-81D9C7F40D22}"/>
                </a:ext>
              </a:extLst>
            </p:cNvPr>
            <p:cNvSpPr txBox="1"/>
            <p:nvPr/>
          </p:nvSpPr>
          <p:spPr>
            <a:xfrm>
              <a:off x="3191008" y="1289243"/>
              <a:ext cx="8149692" cy="984885"/>
            </a:xfrm>
            <a:prstGeom prst="rect">
              <a:avLst/>
            </a:prstGeom>
            <a:noFill/>
          </p:spPr>
          <p:txBody>
            <a:bodyPr wrap="square">
              <a:spAutoFit/>
            </a:bodyPr>
            <a:lstStyle/>
            <a:p>
              <a:pPr lvl="0">
                <a:defRPr/>
              </a:pPr>
              <a:r>
                <a:rPr lang="en-US" sz="1450">
                  <a:solidFill>
                    <a:srgbClr val="000B14"/>
                  </a:solidFill>
                </a:rPr>
                <a:t>An account or record used to sort and store balance sheet and income statement transactions.  Ledger Account Summaries (e.g., Tuition and Fee Revenue) are used to create financial statement lines primarily for statutory external reporting.  Ledger Account is often automatically defaulted based on the value entered for Spend Category or Revenue Category.</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3" name="Rectangle 22">
              <a:extLst>
                <a:ext uri="{FF2B5EF4-FFF2-40B4-BE49-F238E27FC236}">
                  <a16:creationId xmlns:a16="http://schemas.microsoft.com/office/drawing/2014/main" id="{74B03820-0321-BE33-F0B7-3B4494B19DE6}"/>
                </a:ext>
              </a:extLst>
            </p:cNvPr>
            <p:cNvSpPr/>
            <p:nvPr/>
          </p:nvSpPr>
          <p:spPr>
            <a:xfrm>
              <a:off x="3117281" y="2729018"/>
              <a:ext cx="8263951" cy="125776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4" name="Rectangle 23">
              <a:extLst>
                <a:ext uri="{FF2B5EF4-FFF2-40B4-BE49-F238E27FC236}">
                  <a16:creationId xmlns:a16="http://schemas.microsoft.com/office/drawing/2014/main" id="{FDD8F64B-E68D-5B39-D004-37BDE9221262}"/>
                </a:ext>
              </a:extLst>
            </p:cNvPr>
            <p:cNvSpPr/>
            <p:nvPr/>
          </p:nvSpPr>
          <p:spPr>
            <a:xfrm>
              <a:off x="659693" y="2729018"/>
              <a:ext cx="2490906" cy="1248595"/>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Spend Category</a:t>
              </a:r>
            </a:p>
          </p:txBody>
        </p:sp>
        <p:sp>
          <p:nvSpPr>
            <p:cNvPr id="25" name="TextBox 24">
              <a:extLst>
                <a:ext uri="{FF2B5EF4-FFF2-40B4-BE49-F238E27FC236}">
                  <a16:creationId xmlns:a16="http://schemas.microsoft.com/office/drawing/2014/main" id="{C916B67A-9F2E-6ED0-8F51-151BBB1A1DCA}"/>
                </a:ext>
              </a:extLst>
            </p:cNvPr>
            <p:cNvSpPr txBox="1"/>
            <p:nvPr/>
          </p:nvSpPr>
          <p:spPr>
            <a:xfrm>
              <a:off x="3209296" y="2737387"/>
              <a:ext cx="8006836" cy="761747"/>
            </a:xfrm>
            <a:prstGeom prst="rect">
              <a:avLst/>
            </a:prstGeom>
            <a:noFill/>
          </p:spPr>
          <p:txBody>
            <a:bodyPr wrap="square">
              <a:spAutoFit/>
            </a:bodyPr>
            <a:lstStyle/>
            <a:p>
              <a:pPr lvl="0">
                <a:defRPr/>
              </a:pPr>
              <a:r>
                <a:rPr lang="en-US" sz="1450">
                  <a:solidFill>
                    <a:srgbClr val="000B14"/>
                  </a:solidFill>
                </a:rPr>
                <a:t>Provides a lower level of detail from the Ledger Account needed for operational reporting. It is used to identify and categorize the different types of expenditures reported within Workday. It is only required on spend (expense) transactions (“conditional”). </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7" name="Rectangle 26">
              <a:extLst>
                <a:ext uri="{FF2B5EF4-FFF2-40B4-BE49-F238E27FC236}">
                  <a16:creationId xmlns:a16="http://schemas.microsoft.com/office/drawing/2014/main" id="{0182B698-D65B-E3C5-06CA-C0C8163D8E59}"/>
                </a:ext>
              </a:extLst>
            </p:cNvPr>
            <p:cNvSpPr/>
            <p:nvPr/>
          </p:nvSpPr>
          <p:spPr>
            <a:xfrm>
              <a:off x="3158495" y="4147139"/>
              <a:ext cx="8222737" cy="1302746"/>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8" name="Rectangle 27">
              <a:extLst>
                <a:ext uri="{FF2B5EF4-FFF2-40B4-BE49-F238E27FC236}">
                  <a16:creationId xmlns:a16="http://schemas.microsoft.com/office/drawing/2014/main" id="{141F1C87-DF7F-04E7-585A-CDE0FD10E0D8}"/>
                </a:ext>
              </a:extLst>
            </p:cNvPr>
            <p:cNvSpPr/>
            <p:nvPr/>
          </p:nvSpPr>
          <p:spPr>
            <a:xfrm>
              <a:off x="659693" y="4151684"/>
              <a:ext cx="2490906" cy="1295017"/>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Revenue Category</a:t>
              </a:r>
            </a:p>
          </p:txBody>
        </p:sp>
        <p:sp>
          <p:nvSpPr>
            <p:cNvPr id="29" name="TextBox 28">
              <a:extLst>
                <a:ext uri="{FF2B5EF4-FFF2-40B4-BE49-F238E27FC236}">
                  <a16:creationId xmlns:a16="http://schemas.microsoft.com/office/drawing/2014/main" id="{7604883B-DB52-EC25-6C24-EDD468722B37}"/>
                </a:ext>
              </a:extLst>
            </p:cNvPr>
            <p:cNvSpPr txBox="1"/>
            <p:nvPr/>
          </p:nvSpPr>
          <p:spPr>
            <a:xfrm>
              <a:off x="3209296" y="4150733"/>
              <a:ext cx="8146535" cy="984885"/>
            </a:xfrm>
            <a:prstGeom prst="rect">
              <a:avLst/>
            </a:prstGeom>
            <a:noFill/>
          </p:spPr>
          <p:txBody>
            <a:bodyPr wrap="square">
              <a:spAutoFit/>
            </a:bodyPr>
            <a:lstStyle/>
            <a:p>
              <a:pPr lvl="0">
                <a:defRPr/>
              </a:pPr>
              <a:r>
                <a:rPr lang="en-US" sz="1450">
                  <a:solidFill>
                    <a:srgbClr val="000B14"/>
                  </a:solidFill>
                </a:rPr>
                <a:t>Provides a lower level of detail from the Ledger Account needed for operational reporting.  Revenue categories are required for Customer and Sponsor Invoices. It is used to identify and categorize the different types of revenues reported within Workday. It is required only on revenue transactions (“conditional”).  </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10" name="Rectangle 9">
              <a:extLst>
                <a:ext uri="{FF2B5EF4-FFF2-40B4-BE49-F238E27FC236}">
                  <a16:creationId xmlns:a16="http://schemas.microsoft.com/office/drawing/2014/main" id="{B1244313-38C2-2F38-95E0-077FB6EECD2C}"/>
                </a:ext>
              </a:extLst>
            </p:cNvPr>
            <p:cNvSpPr/>
            <p:nvPr/>
          </p:nvSpPr>
          <p:spPr>
            <a:xfrm>
              <a:off x="7895926" y="2262791"/>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5 characters – </a:t>
              </a:r>
              <a:r>
                <a:rPr lang="en-US" sz="1600" b="1">
                  <a:solidFill>
                    <a:schemeClr val="accent1">
                      <a:lumMod val="50000"/>
                    </a:schemeClr>
                  </a:solidFill>
                </a:rPr>
                <a:t>1</a:t>
              </a:r>
              <a:r>
                <a:rPr kumimoji="0" lang="en-US" sz="1600" b="1" i="0" u="none" strike="noStrike" kern="1200" cap="none" spc="0" normalizeH="0" baseline="0" noProof="0">
                  <a:ln>
                    <a:noFill/>
                  </a:ln>
                  <a:solidFill>
                    <a:schemeClr val="accent1">
                      <a:lumMod val="50000"/>
                    </a:schemeClr>
                  </a:solidFill>
                  <a:effectLst/>
                  <a:uLnTx/>
                  <a:uFillTx/>
                  <a:ea typeface="+mn-ea"/>
                  <a:cs typeface="+mn-cs"/>
                </a:rPr>
                <a:t>0101</a:t>
              </a:r>
            </a:p>
          </p:txBody>
        </p:sp>
        <p:sp>
          <p:nvSpPr>
            <p:cNvPr id="12" name="Rectangle 11">
              <a:extLst>
                <a:ext uri="{FF2B5EF4-FFF2-40B4-BE49-F238E27FC236}">
                  <a16:creationId xmlns:a16="http://schemas.microsoft.com/office/drawing/2014/main" id="{1823B40F-4A0A-900A-807D-1B3851CB5920}"/>
                </a:ext>
              </a:extLst>
            </p:cNvPr>
            <p:cNvSpPr/>
            <p:nvPr/>
          </p:nvSpPr>
          <p:spPr>
            <a:xfrm>
              <a:off x="7892878" y="3695351"/>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6 </a:t>
              </a:r>
              <a:r>
                <a:rPr lang="en-US" sz="1600" b="1">
                  <a:solidFill>
                    <a:schemeClr val="accent1">
                      <a:lumMod val="50000"/>
                    </a:schemeClr>
                  </a:solidFill>
                </a:rPr>
                <a:t>c</a:t>
              </a:r>
              <a:r>
                <a:rPr kumimoji="0" lang="en-US" sz="1600" b="1" i="0" u="none" strike="noStrike" kern="1200" cap="none" spc="0" normalizeH="0" baseline="0" noProof="0" err="1">
                  <a:ln>
                    <a:noFill/>
                  </a:ln>
                  <a:solidFill>
                    <a:schemeClr val="accent1">
                      <a:lumMod val="50000"/>
                    </a:schemeClr>
                  </a:solidFill>
                  <a:effectLst/>
                  <a:uLnTx/>
                  <a:uFillTx/>
                  <a:ea typeface="+mn-ea"/>
                  <a:cs typeface="+mn-cs"/>
                </a:rPr>
                <a:t>haracters</a:t>
              </a:r>
              <a:r>
                <a:rPr kumimoji="0" lang="en-US" sz="1600" b="1" i="0" u="none" strike="noStrike" kern="1200" cap="none" spc="0" normalizeH="0" baseline="0" noProof="0">
                  <a:ln>
                    <a:noFill/>
                  </a:ln>
                  <a:solidFill>
                    <a:schemeClr val="accent1">
                      <a:lumMod val="50000"/>
                    </a:schemeClr>
                  </a:solidFill>
                  <a:effectLst/>
                  <a:uLnTx/>
                  <a:uFillTx/>
                  <a:ea typeface="+mn-ea"/>
                  <a:cs typeface="+mn-cs"/>
                </a:rPr>
                <a:t> – </a:t>
              </a:r>
              <a:r>
                <a:rPr lang="en-US" sz="1600" b="1">
                  <a:solidFill>
                    <a:schemeClr val="accent1">
                      <a:lumMod val="50000"/>
                    </a:schemeClr>
                  </a:solidFill>
                </a:rPr>
                <a:t>SC7001</a:t>
              </a:r>
              <a:endParaRPr kumimoji="0" lang="en-US" sz="1600" b="1" i="0" u="none" strike="noStrike" kern="1200" cap="none" spc="0" normalizeH="0" baseline="0" noProof="0">
                <a:ln>
                  <a:noFill/>
                </a:ln>
                <a:solidFill>
                  <a:schemeClr val="accent1">
                    <a:lumMod val="50000"/>
                  </a:schemeClr>
                </a:solidFill>
                <a:effectLst/>
                <a:uLnTx/>
                <a:uFillTx/>
                <a:ea typeface="+mn-ea"/>
                <a:cs typeface="+mn-cs"/>
              </a:endParaRPr>
            </a:p>
          </p:txBody>
        </p:sp>
        <p:sp>
          <p:nvSpPr>
            <p:cNvPr id="14" name="Rectangle 13">
              <a:extLst>
                <a:ext uri="{FF2B5EF4-FFF2-40B4-BE49-F238E27FC236}">
                  <a16:creationId xmlns:a16="http://schemas.microsoft.com/office/drawing/2014/main" id="{7E252F83-AD73-C880-4CA5-8F89656A2336}"/>
                </a:ext>
              </a:extLst>
            </p:cNvPr>
            <p:cNvSpPr/>
            <p:nvPr/>
          </p:nvSpPr>
          <p:spPr>
            <a:xfrm>
              <a:off x="7898974" y="5157375"/>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6 </a:t>
              </a:r>
              <a:r>
                <a:rPr lang="en-US" sz="1600" b="1">
                  <a:solidFill>
                    <a:schemeClr val="accent1">
                      <a:lumMod val="50000"/>
                    </a:schemeClr>
                  </a:solidFill>
                </a:rPr>
                <a:t>c</a:t>
              </a:r>
              <a:r>
                <a:rPr kumimoji="0" lang="en-US" sz="1600" b="1" i="0" u="none" strike="noStrike" kern="1200" cap="none" spc="0" normalizeH="0" baseline="0" noProof="0" err="1">
                  <a:ln>
                    <a:noFill/>
                  </a:ln>
                  <a:solidFill>
                    <a:schemeClr val="accent1">
                      <a:lumMod val="50000"/>
                    </a:schemeClr>
                  </a:solidFill>
                  <a:effectLst/>
                  <a:uLnTx/>
                  <a:uFillTx/>
                  <a:ea typeface="+mn-ea"/>
                  <a:cs typeface="+mn-cs"/>
                </a:rPr>
                <a:t>haracters</a:t>
              </a:r>
              <a:r>
                <a:rPr kumimoji="0" lang="en-US" sz="1600" b="1" i="0" u="none" strike="noStrike" kern="1200" cap="none" spc="0" normalizeH="0" baseline="0" noProof="0">
                  <a:ln>
                    <a:noFill/>
                  </a:ln>
                  <a:solidFill>
                    <a:schemeClr val="accent1">
                      <a:lumMod val="50000"/>
                    </a:schemeClr>
                  </a:solidFill>
                  <a:effectLst/>
                  <a:uLnTx/>
                  <a:uFillTx/>
                  <a:ea typeface="+mn-ea"/>
                  <a:cs typeface="+mn-cs"/>
                </a:rPr>
                <a:t> – </a:t>
              </a:r>
              <a:r>
                <a:rPr lang="en-US" sz="1600" b="1">
                  <a:solidFill>
                    <a:schemeClr val="accent1">
                      <a:lumMod val="50000"/>
                    </a:schemeClr>
                  </a:solidFill>
                </a:rPr>
                <a:t>RC5001</a:t>
              </a:r>
              <a:endParaRPr kumimoji="0" lang="en-US" sz="1600" b="1" i="0" u="none" strike="noStrike" kern="1200" cap="none" spc="0" normalizeH="0" baseline="0" noProof="0">
                <a:ln>
                  <a:noFill/>
                </a:ln>
                <a:solidFill>
                  <a:schemeClr val="accent1">
                    <a:lumMod val="50000"/>
                  </a:schemeClr>
                </a:solidFill>
                <a:effectLst/>
                <a:uLnTx/>
                <a:uFillTx/>
                <a:ea typeface="+mn-ea"/>
                <a:cs typeface="+mn-cs"/>
              </a:endParaRPr>
            </a:p>
          </p:txBody>
        </p:sp>
        <p:sp>
          <p:nvSpPr>
            <p:cNvPr id="20" name="Rectangle 19">
              <a:extLst>
                <a:ext uri="{FF2B5EF4-FFF2-40B4-BE49-F238E27FC236}">
                  <a16:creationId xmlns:a16="http://schemas.microsoft.com/office/drawing/2014/main" id="{65246FC0-D386-4CE3-A07A-58D0008B4DC3}"/>
                </a:ext>
              </a:extLst>
            </p:cNvPr>
            <p:cNvSpPr/>
            <p:nvPr/>
          </p:nvSpPr>
          <p:spPr>
            <a:xfrm>
              <a:off x="619161" y="1263764"/>
              <a:ext cx="1005840" cy="182880"/>
            </a:xfrm>
            <a:prstGeom prst="rect">
              <a:avLst/>
            </a:prstGeom>
            <a:solidFill>
              <a:schemeClr val="accent2">
                <a:lumMod val="5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Required</a:t>
              </a:r>
            </a:p>
          </p:txBody>
        </p:sp>
        <p:sp>
          <p:nvSpPr>
            <p:cNvPr id="21" name="Rectangle 20">
              <a:extLst>
                <a:ext uri="{FF2B5EF4-FFF2-40B4-BE49-F238E27FC236}">
                  <a16:creationId xmlns:a16="http://schemas.microsoft.com/office/drawing/2014/main" id="{542101EB-542B-423B-D956-7A9159B2B791}"/>
                </a:ext>
              </a:extLst>
            </p:cNvPr>
            <p:cNvSpPr/>
            <p:nvPr/>
          </p:nvSpPr>
          <p:spPr>
            <a:xfrm>
              <a:off x="641405" y="2737387"/>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
          <p:nvSpPr>
            <p:cNvPr id="5" name="Rectangle 4">
              <a:extLst>
                <a:ext uri="{FF2B5EF4-FFF2-40B4-BE49-F238E27FC236}">
                  <a16:creationId xmlns:a16="http://schemas.microsoft.com/office/drawing/2014/main" id="{06559CC4-0CC4-4DE8-B18F-5ABC13612DE2}"/>
                </a:ext>
              </a:extLst>
            </p:cNvPr>
            <p:cNvSpPr/>
            <p:nvPr/>
          </p:nvSpPr>
          <p:spPr>
            <a:xfrm>
              <a:off x="647501" y="4142515"/>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grpSp>
      <p:sp>
        <p:nvSpPr>
          <p:cNvPr id="13" name="Rectangle 12">
            <a:extLst>
              <a:ext uri="{FF2B5EF4-FFF2-40B4-BE49-F238E27FC236}">
                <a16:creationId xmlns:a16="http://schemas.microsoft.com/office/drawing/2014/main" id="{344BD8A6-AE21-19CB-8B33-8610393144AD}"/>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algn="ctr"/>
            <a:r>
              <a:rPr lang="en-US" sz="1600" b="1" err="1">
                <a:solidFill>
                  <a:schemeClr val="bg1"/>
                </a:solidFill>
              </a:rPr>
              <a:t>Worktags</a:t>
            </a:r>
            <a:r>
              <a:rPr lang="en-US" sz="1600" b="1">
                <a:solidFill>
                  <a:schemeClr val="bg1"/>
                </a:solidFill>
              </a:rPr>
              <a:t> that identify the accounting classification for the transaction</a:t>
            </a:r>
            <a:endParaRPr lang="en-US" sz="1600">
              <a:solidFill>
                <a:schemeClr val="bg1"/>
              </a:solidFill>
            </a:endParaRPr>
          </a:p>
          <a:p>
            <a:r>
              <a:rPr lang="en-US" sz="1600">
                <a:solidFill>
                  <a:schemeClr val="bg1"/>
                </a:solidFill>
              </a:rPr>
              <a:t> </a:t>
            </a:r>
          </a:p>
          <a:p>
            <a:pPr algn="l"/>
            <a:endParaRPr lang="en-US" sz="1200">
              <a:solidFill>
                <a:schemeClr val="tx1"/>
              </a:solidFill>
            </a:endParaRPr>
          </a:p>
        </p:txBody>
      </p:sp>
    </p:spTree>
    <p:extLst>
      <p:ext uri="{BB962C8B-B14F-4D97-AF65-F5344CB8AC3E}">
        <p14:creationId xmlns:p14="http://schemas.microsoft.com/office/powerpoint/2010/main" val="210734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B82F5-09C8-A687-4901-27985A5B1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A5717D-A6E2-D21E-0495-AE059A330722}"/>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grpSp>
        <p:nvGrpSpPr>
          <p:cNvPr id="3" name="Group 2">
            <a:extLst>
              <a:ext uri="{FF2B5EF4-FFF2-40B4-BE49-F238E27FC236}">
                <a16:creationId xmlns:a16="http://schemas.microsoft.com/office/drawing/2014/main" id="{1AF8703C-4E9F-62AC-FF14-2FB33BA47AFB}"/>
              </a:ext>
            </a:extLst>
          </p:cNvPr>
          <p:cNvGrpSpPr/>
          <p:nvPr/>
        </p:nvGrpSpPr>
        <p:grpSpPr>
          <a:xfrm>
            <a:off x="641405" y="1479339"/>
            <a:ext cx="10739827" cy="2273512"/>
            <a:chOff x="641405" y="1479338"/>
            <a:chExt cx="10739827" cy="2720867"/>
          </a:xfrm>
        </p:grpSpPr>
        <p:sp>
          <p:nvSpPr>
            <p:cNvPr id="23" name="Rectangle 22">
              <a:extLst>
                <a:ext uri="{FF2B5EF4-FFF2-40B4-BE49-F238E27FC236}">
                  <a16:creationId xmlns:a16="http://schemas.microsoft.com/office/drawing/2014/main" id="{1E894137-9EEA-B0AC-05B7-2546C6607276}"/>
                </a:ext>
              </a:extLst>
            </p:cNvPr>
            <p:cNvSpPr/>
            <p:nvPr/>
          </p:nvSpPr>
          <p:spPr>
            <a:xfrm>
              <a:off x="3117281" y="1479339"/>
              <a:ext cx="8263951" cy="1248596"/>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BM Plex Sans"/>
                <a:ea typeface="+mn-ea"/>
                <a:cs typeface="+mn-cs"/>
              </a:endParaRPr>
            </a:p>
          </p:txBody>
        </p:sp>
        <p:sp>
          <p:nvSpPr>
            <p:cNvPr id="24" name="Rectangle 23">
              <a:extLst>
                <a:ext uri="{FF2B5EF4-FFF2-40B4-BE49-F238E27FC236}">
                  <a16:creationId xmlns:a16="http://schemas.microsoft.com/office/drawing/2014/main" id="{81059EED-980B-A55D-C9E6-DCB3B5BA4C19}"/>
                </a:ext>
              </a:extLst>
            </p:cNvPr>
            <p:cNvSpPr/>
            <p:nvPr/>
          </p:nvSpPr>
          <p:spPr>
            <a:xfrm>
              <a:off x="659693" y="1479338"/>
              <a:ext cx="2490906" cy="1248595"/>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IBM Plex Sans"/>
                  <a:ea typeface="+mn-ea"/>
                  <a:cs typeface="+mn-cs"/>
                </a:rPr>
                <a:t>Sales Item</a:t>
              </a:r>
            </a:p>
          </p:txBody>
        </p:sp>
        <p:sp>
          <p:nvSpPr>
            <p:cNvPr id="25" name="TextBox 24">
              <a:extLst>
                <a:ext uri="{FF2B5EF4-FFF2-40B4-BE49-F238E27FC236}">
                  <a16:creationId xmlns:a16="http://schemas.microsoft.com/office/drawing/2014/main" id="{5F84A511-66C9-341E-D1D3-74874BC65098}"/>
                </a:ext>
              </a:extLst>
            </p:cNvPr>
            <p:cNvSpPr txBox="1"/>
            <p:nvPr/>
          </p:nvSpPr>
          <p:spPr>
            <a:xfrm>
              <a:off x="3209296" y="1487707"/>
              <a:ext cx="8006836" cy="76174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50" b="0" i="0" u="none" strike="noStrike" kern="1200" cap="none" spc="0" normalizeH="0" baseline="0" noProof="0">
                  <a:ln>
                    <a:noFill/>
                  </a:ln>
                  <a:solidFill>
                    <a:srgbClr val="000B14"/>
                  </a:solidFill>
                  <a:effectLst/>
                  <a:uLnTx/>
                  <a:uFillTx/>
                  <a:latin typeface="IBM Plex Sans"/>
                  <a:ea typeface="+mn-ea"/>
                  <a:cs typeface="+mn-cs"/>
                </a:rPr>
                <a:t>Provides a lower level of detail from the Revenue Category to identify the type of goods or services on external sale transactions (Customer Invoices). It is only required on external sales transactions (“conditional”). </a:t>
              </a:r>
            </a:p>
          </p:txBody>
        </p:sp>
        <p:sp>
          <p:nvSpPr>
            <p:cNvPr id="27" name="Rectangle 26">
              <a:extLst>
                <a:ext uri="{FF2B5EF4-FFF2-40B4-BE49-F238E27FC236}">
                  <a16:creationId xmlns:a16="http://schemas.microsoft.com/office/drawing/2014/main" id="{D220F881-18E3-8FDC-4C71-2ACD744077BC}"/>
                </a:ext>
              </a:extLst>
            </p:cNvPr>
            <p:cNvSpPr/>
            <p:nvPr/>
          </p:nvSpPr>
          <p:spPr>
            <a:xfrm>
              <a:off x="3158495" y="2897459"/>
              <a:ext cx="8222737" cy="1302746"/>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BM Plex Sans"/>
                <a:ea typeface="+mn-ea"/>
                <a:cs typeface="+mn-cs"/>
              </a:endParaRPr>
            </a:p>
          </p:txBody>
        </p:sp>
        <p:sp>
          <p:nvSpPr>
            <p:cNvPr id="28" name="Rectangle 27">
              <a:extLst>
                <a:ext uri="{FF2B5EF4-FFF2-40B4-BE49-F238E27FC236}">
                  <a16:creationId xmlns:a16="http://schemas.microsoft.com/office/drawing/2014/main" id="{0F7BE738-38B7-ED2F-89AF-5EAA4E9BA35C}"/>
                </a:ext>
              </a:extLst>
            </p:cNvPr>
            <p:cNvSpPr/>
            <p:nvPr/>
          </p:nvSpPr>
          <p:spPr>
            <a:xfrm>
              <a:off x="659693" y="2902004"/>
              <a:ext cx="2490906" cy="1295017"/>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IBM Plex Sans"/>
                  <a:ea typeface="+mn-ea"/>
                  <a:cs typeface="+mn-cs"/>
                </a:rPr>
                <a:t>Catalog Item</a:t>
              </a:r>
            </a:p>
          </p:txBody>
        </p:sp>
        <p:sp>
          <p:nvSpPr>
            <p:cNvPr id="29" name="TextBox 28">
              <a:extLst>
                <a:ext uri="{FF2B5EF4-FFF2-40B4-BE49-F238E27FC236}">
                  <a16:creationId xmlns:a16="http://schemas.microsoft.com/office/drawing/2014/main" id="{24041426-6A8D-B6E4-650E-034EA707029C}"/>
                </a:ext>
              </a:extLst>
            </p:cNvPr>
            <p:cNvSpPr txBox="1"/>
            <p:nvPr/>
          </p:nvSpPr>
          <p:spPr>
            <a:xfrm>
              <a:off x="3209296" y="2901053"/>
              <a:ext cx="8146535" cy="76174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50" b="0" i="0" u="none" strike="noStrike" kern="1200" cap="none" spc="0" normalizeH="0" baseline="0" noProof="0">
                  <a:ln>
                    <a:noFill/>
                  </a:ln>
                  <a:solidFill>
                    <a:srgbClr val="000B14"/>
                  </a:solidFill>
                  <a:effectLst/>
                  <a:uLnTx/>
                  <a:uFillTx/>
                  <a:latin typeface="IBM Plex Sans"/>
                  <a:ea typeface="+mn-ea"/>
                  <a:cs typeface="+mn-cs"/>
                </a:rPr>
                <a:t>Provides a lower level of detail from the Revenue Category to identify the type of goods or services on internal sale transactions (Internal Service Deliveries/ISDs). It is only required on internal sales transactions (“conditional”). </a:t>
              </a:r>
            </a:p>
          </p:txBody>
        </p:sp>
        <p:sp>
          <p:nvSpPr>
            <p:cNvPr id="12" name="Rectangle 11">
              <a:extLst>
                <a:ext uri="{FF2B5EF4-FFF2-40B4-BE49-F238E27FC236}">
                  <a16:creationId xmlns:a16="http://schemas.microsoft.com/office/drawing/2014/main" id="{019BB608-D7AA-5817-AE58-74F307BCD3DA}"/>
                </a:ext>
              </a:extLst>
            </p:cNvPr>
            <p:cNvSpPr/>
            <p:nvPr/>
          </p:nvSpPr>
          <p:spPr>
            <a:xfrm>
              <a:off x="7691120" y="2445671"/>
              <a:ext cx="3676478" cy="282262"/>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5496">
                      <a:lumMod val="50000"/>
                    </a:srgbClr>
                  </a:solidFill>
                  <a:effectLst/>
                  <a:uLnTx/>
                  <a:uFillTx/>
                  <a:latin typeface="IBM Plex Sans"/>
                  <a:ea typeface="+mn-ea"/>
                  <a:cs typeface="+mn-cs"/>
                </a:rPr>
                <a:t>Format: 8 c</a:t>
              </a:r>
              <a:r>
                <a:rPr kumimoji="0" lang="en-US" sz="1600" b="1" i="0" u="none" strike="noStrike" kern="1200" cap="none" spc="0" normalizeH="0" baseline="0" noProof="0" err="1">
                  <a:ln>
                    <a:noFill/>
                  </a:ln>
                  <a:solidFill>
                    <a:srgbClr val="005496">
                      <a:lumMod val="50000"/>
                    </a:srgbClr>
                  </a:solidFill>
                  <a:effectLst/>
                  <a:uLnTx/>
                  <a:uFillTx/>
                  <a:latin typeface="IBM Plex Sans"/>
                  <a:ea typeface="+mn-ea"/>
                  <a:cs typeface="+mn-cs"/>
                </a:rPr>
                <a:t>haracters</a:t>
              </a:r>
              <a:r>
                <a:rPr kumimoji="0" lang="en-US" sz="1600" b="1" i="0" u="none" strike="noStrike" kern="1200" cap="none" spc="0" normalizeH="0" baseline="0" noProof="0">
                  <a:ln>
                    <a:noFill/>
                  </a:ln>
                  <a:solidFill>
                    <a:srgbClr val="005496">
                      <a:lumMod val="50000"/>
                    </a:srgbClr>
                  </a:solidFill>
                  <a:effectLst/>
                  <a:uLnTx/>
                  <a:uFillTx/>
                  <a:latin typeface="IBM Plex Sans"/>
                  <a:ea typeface="+mn-ea"/>
                  <a:cs typeface="+mn-cs"/>
                </a:rPr>
                <a:t> – SL123456</a:t>
              </a:r>
            </a:p>
          </p:txBody>
        </p:sp>
        <p:sp>
          <p:nvSpPr>
            <p:cNvPr id="14" name="Rectangle 13">
              <a:extLst>
                <a:ext uri="{FF2B5EF4-FFF2-40B4-BE49-F238E27FC236}">
                  <a16:creationId xmlns:a16="http://schemas.microsoft.com/office/drawing/2014/main" id="{8A5CB73D-2F9E-1B32-AE25-0153B3127A60}"/>
                </a:ext>
              </a:extLst>
            </p:cNvPr>
            <p:cNvSpPr/>
            <p:nvPr/>
          </p:nvSpPr>
          <p:spPr>
            <a:xfrm>
              <a:off x="7697216" y="3907695"/>
              <a:ext cx="3676478" cy="282262"/>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5496">
                      <a:lumMod val="50000"/>
                    </a:srgbClr>
                  </a:solidFill>
                  <a:effectLst/>
                  <a:uLnTx/>
                  <a:uFillTx/>
                  <a:latin typeface="IBM Plex Sans"/>
                  <a:ea typeface="+mn-ea"/>
                  <a:cs typeface="+mn-cs"/>
                </a:rPr>
                <a:t>Format: 8 c</a:t>
              </a:r>
              <a:r>
                <a:rPr kumimoji="0" lang="en-US" sz="1600" b="1" i="0" u="none" strike="noStrike" kern="1200" cap="none" spc="0" normalizeH="0" baseline="0" noProof="0" err="1">
                  <a:ln>
                    <a:noFill/>
                  </a:ln>
                  <a:solidFill>
                    <a:srgbClr val="005496">
                      <a:lumMod val="50000"/>
                    </a:srgbClr>
                  </a:solidFill>
                  <a:effectLst/>
                  <a:uLnTx/>
                  <a:uFillTx/>
                  <a:latin typeface="IBM Plex Sans"/>
                  <a:ea typeface="+mn-ea"/>
                  <a:cs typeface="+mn-cs"/>
                </a:rPr>
                <a:t>haracters</a:t>
              </a:r>
              <a:r>
                <a:rPr kumimoji="0" lang="en-US" sz="1600" b="1" i="0" u="none" strike="noStrike" kern="1200" cap="none" spc="0" normalizeH="0" baseline="0" noProof="0">
                  <a:ln>
                    <a:noFill/>
                  </a:ln>
                  <a:solidFill>
                    <a:srgbClr val="005496">
                      <a:lumMod val="50000"/>
                    </a:srgbClr>
                  </a:solidFill>
                  <a:effectLst/>
                  <a:uLnTx/>
                  <a:uFillTx/>
                  <a:latin typeface="IBM Plex Sans"/>
                  <a:ea typeface="+mn-ea"/>
                  <a:cs typeface="+mn-cs"/>
                </a:rPr>
                <a:t> – CL765432</a:t>
              </a:r>
            </a:p>
          </p:txBody>
        </p:sp>
        <p:sp>
          <p:nvSpPr>
            <p:cNvPr id="21" name="Rectangle 20">
              <a:extLst>
                <a:ext uri="{FF2B5EF4-FFF2-40B4-BE49-F238E27FC236}">
                  <a16:creationId xmlns:a16="http://schemas.microsoft.com/office/drawing/2014/main" id="{1AE680B8-0A30-481A-0EF5-5D2B0000626C}"/>
                </a:ext>
              </a:extLst>
            </p:cNvPr>
            <p:cNvSpPr/>
            <p:nvPr/>
          </p:nvSpPr>
          <p:spPr>
            <a:xfrm>
              <a:off x="641405" y="1487707"/>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IBM Plex Sans"/>
                  <a:ea typeface="+mn-ea"/>
                  <a:cs typeface="+mn-cs"/>
                </a:rPr>
                <a:t>Conditional</a:t>
              </a:r>
            </a:p>
          </p:txBody>
        </p:sp>
        <p:sp>
          <p:nvSpPr>
            <p:cNvPr id="5" name="Rectangle 4">
              <a:extLst>
                <a:ext uri="{FF2B5EF4-FFF2-40B4-BE49-F238E27FC236}">
                  <a16:creationId xmlns:a16="http://schemas.microsoft.com/office/drawing/2014/main" id="{6262F9BE-011F-D013-9108-F0008EE2224A}"/>
                </a:ext>
              </a:extLst>
            </p:cNvPr>
            <p:cNvSpPr/>
            <p:nvPr/>
          </p:nvSpPr>
          <p:spPr>
            <a:xfrm>
              <a:off x="647501" y="2892835"/>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IBM Plex Sans"/>
                  <a:ea typeface="+mn-ea"/>
                  <a:cs typeface="+mn-cs"/>
                </a:rPr>
                <a:t>Conditional</a:t>
              </a:r>
            </a:p>
          </p:txBody>
        </p:sp>
      </p:grpSp>
      <p:sp>
        <p:nvSpPr>
          <p:cNvPr id="13" name="Rectangle 12">
            <a:extLst>
              <a:ext uri="{FF2B5EF4-FFF2-40B4-BE49-F238E27FC236}">
                <a16:creationId xmlns:a16="http://schemas.microsoft.com/office/drawing/2014/main" id="{C2F7354A-44E3-FB73-9569-C18633A37CF4}"/>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err="1">
                <a:ln>
                  <a:noFill/>
                </a:ln>
                <a:solidFill>
                  <a:srgbClr val="FFFFFF"/>
                </a:solidFill>
                <a:effectLst/>
                <a:uLnTx/>
                <a:uFillTx/>
                <a:latin typeface="IBM Plex Sans"/>
                <a:ea typeface="+mn-ea"/>
                <a:cs typeface="+mn-cs"/>
              </a:rPr>
              <a:t>Worktags</a:t>
            </a:r>
            <a:r>
              <a:rPr kumimoji="0" lang="en-US" sz="1600" b="1" i="0" u="none" strike="noStrike" kern="1200" cap="none" spc="0" normalizeH="0" baseline="0" noProof="0">
                <a:ln>
                  <a:noFill/>
                </a:ln>
                <a:solidFill>
                  <a:srgbClr val="FFFFFF"/>
                </a:solidFill>
                <a:effectLst/>
                <a:uLnTx/>
                <a:uFillTx/>
                <a:latin typeface="IBM Plex Sans"/>
                <a:ea typeface="+mn-ea"/>
                <a:cs typeface="+mn-cs"/>
              </a:rPr>
              <a:t> that identify additional accounting classification detail for external and internal sale transactions</a:t>
            </a:r>
            <a:endParaRPr kumimoji="0" lang="en-US" sz="1600" b="0" i="0" u="none" strike="noStrike" kern="1200" cap="none" spc="0" normalizeH="0" baseline="0" noProof="0">
              <a:ln>
                <a:noFill/>
              </a:ln>
              <a:solidFill>
                <a:srgbClr val="FFFFFF"/>
              </a:solidFill>
              <a:effectLst/>
              <a:uLnTx/>
              <a:uFillTx/>
              <a:latin typeface="IBM Plex San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FFFFF"/>
                </a:solidFill>
                <a:effectLst/>
                <a:uLnTx/>
                <a:uFillTx/>
                <a:latin typeface="IBM Plex Sans"/>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solidFill>
              <a:effectLst/>
              <a:uLnTx/>
              <a:uFillTx/>
              <a:latin typeface="IBM Plex Sans"/>
              <a:ea typeface="+mn-ea"/>
              <a:cs typeface="+mn-cs"/>
            </a:endParaRPr>
          </a:p>
        </p:txBody>
      </p:sp>
    </p:spTree>
    <p:extLst>
      <p:ext uri="{BB962C8B-B14F-4D97-AF65-F5344CB8AC3E}">
        <p14:creationId xmlns:p14="http://schemas.microsoft.com/office/powerpoint/2010/main" val="417433559"/>
      </p:ext>
    </p:extLst>
  </p:cSld>
  <p:clrMapOvr>
    <a:masterClrMapping/>
  </p:clrMapOvr>
</p:sld>
</file>

<file path=ppt/theme/theme1.xml><?xml version="1.0" encoding="utf-8"?>
<a:theme xmlns:a="http://schemas.openxmlformats.org/drawingml/2006/main" name="UF_v20250516">
  <a:themeElements>
    <a:clrScheme name="Custom 11">
      <a:dk1>
        <a:srgbClr val="000000"/>
      </a:dk1>
      <a:lt1>
        <a:srgbClr val="FFFFFF"/>
      </a:lt1>
      <a:dk2>
        <a:srgbClr val="002657"/>
      </a:dk2>
      <a:lt2>
        <a:srgbClr val="C7C9C8"/>
      </a:lt2>
      <a:accent1>
        <a:srgbClr val="005496"/>
      </a:accent1>
      <a:accent2>
        <a:srgbClr val="FF4616"/>
      </a:accent2>
      <a:accent3>
        <a:srgbClr val="6A2A60"/>
      </a:accent3>
      <a:accent4>
        <a:srgbClr val="F2A900"/>
      </a:accent4>
      <a:accent5>
        <a:srgbClr val="0021A5"/>
      </a:accent5>
      <a:accent6>
        <a:srgbClr val="228848"/>
      </a:accent6>
      <a:hlink>
        <a:srgbClr val="005496"/>
      </a:hlink>
      <a:folHlink>
        <a:srgbClr val="005496"/>
      </a:folHlink>
    </a:clrScheme>
    <a:fontScheme name="UF Fonts">
      <a:majorFont>
        <a:latin typeface="Source Serif 4 SemiBold"/>
        <a:ea typeface=""/>
        <a:cs typeface=""/>
      </a:majorFont>
      <a:minorFont>
        <a:latin typeface="IBM Plex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lIns="91440" tIns="91440" rIns="91440" bIns="91440" rtlCol="0" anchor="t"/>
      <a:lstStyle>
        <a:defPPr algn="l">
          <a:defRPr sz="1200"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smtClean="0"/>
        </a:defPPr>
      </a:lstStyle>
    </a:txDef>
  </a:objectDefaults>
  <a:extraClrSchemeLst/>
  <a:extLst>
    <a:ext uri="{05A4C25C-085E-4340-85A3-A5531E510DB2}">
      <thm15:themeFamily xmlns:thm15="http://schemas.microsoft.com/office/thememl/2012/main" name="Presentation4" id="{451F5602-A955-4C98-BDD1-23E5F639E2A5}" vid="{91CD7B51-AC5B-4678-A8FF-BB3F8A524C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2AF9D6F57D184AA18544B9A5BAB8F6" ma:contentTypeVersion="11" ma:contentTypeDescription="Create a new document." ma:contentTypeScope="" ma:versionID="d9b17466af8885711de386c2b3edfcdf">
  <xsd:schema xmlns:xsd="http://www.w3.org/2001/XMLSchema" xmlns:xs="http://www.w3.org/2001/XMLSchema" xmlns:p="http://schemas.microsoft.com/office/2006/metadata/properties" xmlns:ns2="a881645c-c32d-41f2-b617-97feaec9be43" xmlns:ns3="4f643704-c215-47a8-a0e4-17b026ce4bc4" targetNamespace="http://schemas.microsoft.com/office/2006/metadata/properties" ma:root="true" ma:fieldsID="987d4a26b68f3726b838611493923447" ns2:_="" ns3:_="">
    <xsd:import namespace="a881645c-c32d-41f2-b617-97feaec9be43"/>
    <xsd:import namespace="4f643704-c215-47a8-a0e4-17b026ce4bc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81645c-c32d-41f2-b617-97feaec9be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a0c477a-f09e-4137-8c49-77869fdcca91"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f643704-c215-47a8-a0e4-17b026ce4bc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d85e0af-85f5-4ab2-b32e-0bbc1b7f7089}" ma:internalName="TaxCatchAll" ma:showField="CatchAllData" ma:web="4f643704-c215-47a8-a0e4-17b026ce4b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f643704-c215-47a8-a0e4-17b026ce4bc4" xsi:nil="true"/>
    <lcf76f155ced4ddcb4097134ff3c332f xmlns="a881645c-c32d-41f2-b617-97feaec9be4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B0E36B3-B4CC-4E64-9EED-28A96B82A01A}">
  <ds:schemaRefs>
    <ds:schemaRef ds:uri="4f643704-c215-47a8-a0e4-17b026ce4bc4"/>
    <ds:schemaRef ds:uri="a881645c-c32d-41f2-b617-97feaec9be4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9F0C2C7-066C-4895-A6FB-543A5B828DE0}">
  <ds:schemaRefs>
    <ds:schemaRef ds:uri="http://schemas.microsoft.com/sharepoint/v3/contenttype/forms"/>
  </ds:schemaRefs>
</ds:datastoreItem>
</file>

<file path=customXml/itemProps3.xml><?xml version="1.0" encoding="utf-8"?>
<ds:datastoreItem xmlns:ds="http://schemas.openxmlformats.org/officeDocument/2006/customXml" ds:itemID="{389284E2-EA7D-4CBA-A324-10297EADB4BF}">
  <ds:schemaRefs>
    <ds:schemaRef ds:uri="4f643704-c215-47a8-a0e4-17b026ce4bc4"/>
    <ds:schemaRef ds:uri="a881645c-c32d-41f2-b617-97feaec9be4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UF_2025.05</Template>
  <TotalTime>0</TotalTime>
  <Words>1132</Words>
  <Application>Microsoft Office PowerPoint</Application>
  <PresentationFormat>Widescreen</PresentationFormat>
  <Paragraphs>133</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IBM Plex Sans</vt:lpstr>
      <vt:lpstr>Source Serif 4</vt:lpstr>
      <vt:lpstr>Source Serif 4 SemiBold</vt:lpstr>
      <vt:lpstr>UF_v20250516</vt:lpstr>
      <vt:lpstr>PowerPoint Presentation</vt:lpstr>
      <vt:lpstr>Foundation Data Model (FDM) Finance Worktag Definitions</vt:lpstr>
      <vt:lpstr>Finance FDM Worktag Summary</vt:lpstr>
      <vt:lpstr>Finance FDM Worktag Definitions</vt:lpstr>
      <vt:lpstr>Finance FDM Worktag Definitions</vt:lpstr>
      <vt:lpstr>Finance FDM Worktag Definitions</vt:lpstr>
      <vt:lpstr>Finance FDM Worktag Definitions</vt:lpstr>
      <vt:lpstr>Finance FDM Worktag Definitions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Isabella</dc:creator>
  <cp:lastModifiedBy>Gotlib, Allison</cp:lastModifiedBy>
  <cp:revision>2</cp:revision>
  <dcterms:created xsi:type="dcterms:W3CDTF">2024-10-09T13:52:35Z</dcterms:created>
  <dcterms:modified xsi:type="dcterms:W3CDTF">2026-06-05T13:32:18Z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2024-10-09T13:55:57Z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3bf80285-03fc-4823-8fd6-c583667a38ab</vt:lpwstr>
  </property>
  <property fmtid="{D5CDD505-2E9C-101B-9397-08002B2CF9AE}" pid="8" name="MSIP_Label_ea60d57e-af5b-4752-ac57-3e4f28ca11dc_ContentBits">
    <vt:lpwstr>0</vt:lpwstr>
  </property>
  <property fmtid="{D5CDD505-2E9C-101B-9397-08002B2CF9AE}" pid="9" name="ContentTypeId">
    <vt:lpwstr>0x010100C92AF9D6F57D184AA18544B9A5BAB8F6</vt:lpwstr>
  </property>
  <property fmtid="{D5CDD505-2E9C-101B-9397-08002B2CF9AE}" pid="10" name="MediaServiceImageTags">
    <vt:lpwstr/>
  </property>
</Properties>
</file>